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5" r:id="rId1"/>
  </p:sldMasterIdLst>
  <p:notesMasterIdLst>
    <p:notesMasterId r:id="rId53"/>
  </p:notesMasterIdLst>
  <p:sldIdLst>
    <p:sldId id="256" r:id="rId2"/>
    <p:sldId id="331" r:id="rId3"/>
    <p:sldId id="405" r:id="rId4"/>
    <p:sldId id="406" r:id="rId5"/>
    <p:sldId id="401" r:id="rId6"/>
    <p:sldId id="353" r:id="rId7"/>
    <p:sldId id="333" r:id="rId8"/>
    <p:sldId id="334" r:id="rId9"/>
    <p:sldId id="296" r:id="rId10"/>
    <p:sldId id="257" r:id="rId11"/>
    <p:sldId id="258" r:id="rId12"/>
    <p:sldId id="278" r:id="rId13"/>
    <p:sldId id="279" r:id="rId14"/>
    <p:sldId id="285" r:id="rId15"/>
    <p:sldId id="297" r:id="rId16"/>
    <p:sldId id="306" r:id="rId17"/>
    <p:sldId id="299" r:id="rId18"/>
    <p:sldId id="336" r:id="rId19"/>
    <p:sldId id="335" r:id="rId20"/>
    <p:sldId id="402" r:id="rId21"/>
    <p:sldId id="404" r:id="rId22"/>
    <p:sldId id="407" r:id="rId23"/>
    <p:sldId id="354" r:id="rId24"/>
    <p:sldId id="281" r:id="rId25"/>
    <p:sldId id="282" r:id="rId26"/>
    <p:sldId id="307" r:id="rId27"/>
    <p:sldId id="310" r:id="rId28"/>
    <p:sldId id="311" r:id="rId29"/>
    <p:sldId id="312" r:id="rId30"/>
    <p:sldId id="308" r:id="rId31"/>
    <p:sldId id="309" r:id="rId32"/>
    <p:sldId id="313" r:id="rId33"/>
    <p:sldId id="314" r:id="rId34"/>
    <p:sldId id="315" r:id="rId35"/>
    <p:sldId id="316" r:id="rId36"/>
    <p:sldId id="318" r:id="rId37"/>
    <p:sldId id="322" r:id="rId38"/>
    <p:sldId id="340" r:id="rId39"/>
    <p:sldId id="338" r:id="rId40"/>
    <p:sldId id="339" r:id="rId41"/>
    <p:sldId id="323" r:id="rId42"/>
    <p:sldId id="325" r:id="rId43"/>
    <p:sldId id="408" r:id="rId44"/>
    <p:sldId id="341" r:id="rId45"/>
    <p:sldId id="342" r:id="rId46"/>
    <p:sldId id="343" r:id="rId47"/>
    <p:sldId id="344" r:id="rId48"/>
    <p:sldId id="355" r:id="rId49"/>
    <p:sldId id="345" r:id="rId50"/>
    <p:sldId id="348" r:id="rId51"/>
    <p:sldId id="349" r:id="rId52"/>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Comic Sans MS" pitchFamily="66" charset="0"/>
        <a:ea typeface="+mn-ea"/>
        <a:cs typeface="Arial" pitchFamily="34" charset="0"/>
      </a:defRPr>
    </a:lvl1pPr>
    <a:lvl2pPr marL="457200" algn="l" rtl="0" fontAlgn="base">
      <a:spcBef>
        <a:spcPct val="0"/>
      </a:spcBef>
      <a:spcAft>
        <a:spcPct val="0"/>
      </a:spcAft>
      <a:defRPr kern="1200">
        <a:solidFill>
          <a:schemeClr val="tx1"/>
        </a:solidFill>
        <a:latin typeface="Comic Sans MS" pitchFamily="66" charset="0"/>
        <a:ea typeface="+mn-ea"/>
        <a:cs typeface="Arial" pitchFamily="34" charset="0"/>
      </a:defRPr>
    </a:lvl2pPr>
    <a:lvl3pPr marL="914400" algn="l" rtl="0" fontAlgn="base">
      <a:spcBef>
        <a:spcPct val="0"/>
      </a:spcBef>
      <a:spcAft>
        <a:spcPct val="0"/>
      </a:spcAft>
      <a:defRPr kern="1200">
        <a:solidFill>
          <a:schemeClr val="tx1"/>
        </a:solidFill>
        <a:latin typeface="Comic Sans MS" pitchFamily="66" charset="0"/>
        <a:ea typeface="+mn-ea"/>
        <a:cs typeface="Arial" pitchFamily="34" charset="0"/>
      </a:defRPr>
    </a:lvl3pPr>
    <a:lvl4pPr marL="1371600" algn="l" rtl="0" fontAlgn="base">
      <a:spcBef>
        <a:spcPct val="0"/>
      </a:spcBef>
      <a:spcAft>
        <a:spcPct val="0"/>
      </a:spcAft>
      <a:defRPr kern="1200">
        <a:solidFill>
          <a:schemeClr val="tx1"/>
        </a:solidFill>
        <a:latin typeface="Comic Sans MS" pitchFamily="66" charset="0"/>
        <a:ea typeface="+mn-ea"/>
        <a:cs typeface="Arial" pitchFamily="34" charset="0"/>
      </a:defRPr>
    </a:lvl4pPr>
    <a:lvl5pPr marL="1828800" algn="l" rtl="0" fontAlgn="base">
      <a:spcBef>
        <a:spcPct val="0"/>
      </a:spcBef>
      <a:spcAft>
        <a:spcPct val="0"/>
      </a:spcAft>
      <a:defRPr kern="1200">
        <a:solidFill>
          <a:schemeClr val="tx1"/>
        </a:solidFill>
        <a:latin typeface="Comic Sans MS" pitchFamily="66" charset="0"/>
        <a:ea typeface="+mn-ea"/>
        <a:cs typeface="Arial" pitchFamily="34" charset="0"/>
      </a:defRPr>
    </a:lvl5pPr>
    <a:lvl6pPr marL="2286000" algn="l" defTabSz="914400" rtl="0" eaLnBrk="1" latinLnBrk="0" hangingPunct="1">
      <a:defRPr kern="1200">
        <a:solidFill>
          <a:schemeClr val="tx1"/>
        </a:solidFill>
        <a:latin typeface="Comic Sans MS" pitchFamily="66" charset="0"/>
        <a:ea typeface="+mn-ea"/>
        <a:cs typeface="Arial" pitchFamily="34" charset="0"/>
      </a:defRPr>
    </a:lvl6pPr>
    <a:lvl7pPr marL="2743200" algn="l" defTabSz="914400" rtl="0" eaLnBrk="1" latinLnBrk="0" hangingPunct="1">
      <a:defRPr kern="1200">
        <a:solidFill>
          <a:schemeClr val="tx1"/>
        </a:solidFill>
        <a:latin typeface="Comic Sans MS" pitchFamily="66" charset="0"/>
        <a:ea typeface="+mn-ea"/>
        <a:cs typeface="Arial" pitchFamily="34" charset="0"/>
      </a:defRPr>
    </a:lvl7pPr>
    <a:lvl8pPr marL="3200400" algn="l" defTabSz="914400" rtl="0" eaLnBrk="1" latinLnBrk="0" hangingPunct="1">
      <a:defRPr kern="1200">
        <a:solidFill>
          <a:schemeClr val="tx1"/>
        </a:solidFill>
        <a:latin typeface="Comic Sans MS" pitchFamily="66" charset="0"/>
        <a:ea typeface="+mn-ea"/>
        <a:cs typeface="Arial" pitchFamily="34" charset="0"/>
      </a:defRPr>
    </a:lvl8pPr>
    <a:lvl9pPr marL="3657600" algn="l" defTabSz="914400" rtl="0" eaLnBrk="1" latinLnBrk="0" hangingPunct="1">
      <a:defRPr kern="1200">
        <a:solidFill>
          <a:schemeClr val="tx1"/>
        </a:solidFill>
        <a:latin typeface="Comic Sans MS" pitchFamily="66"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09" autoAdjust="0"/>
  </p:normalViewPr>
  <p:slideViewPr>
    <p:cSldViewPr>
      <p:cViewPr>
        <p:scale>
          <a:sx n="70" d="100"/>
          <a:sy n="70" d="100"/>
        </p:scale>
        <p:origin x="-1974" y="-45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charset="0"/>
              </a:defRPr>
            </a:lvl1pPr>
          </a:lstStyle>
          <a:p>
            <a:pPr>
              <a:defRPr/>
            </a:pPr>
            <a:endParaRPr lang="fr-CA"/>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Arial" charset="0"/>
              </a:defRPr>
            </a:lvl1pPr>
          </a:lstStyle>
          <a:p>
            <a:pPr>
              <a:defRPr/>
            </a:pPr>
            <a:fld id="{6B6372AE-C4F1-4650-AF58-6292F07A7E1B}" type="datetimeFigureOut">
              <a:rPr lang="fr-CA"/>
              <a:pPr>
                <a:defRPr/>
              </a:pPr>
              <a:t>2013-05-15</a:t>
            </a:fld>
            <a:endParaRPr lang="fr-CA"/>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CA"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CA"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Arial" charset="0"/>
              </a:defRPr>
            </a:lvl1pPr>
          </a:lstStyle>
          <a:p>
            <a:pPr>
              <a:defRPr/>
            </a:pPr>
            <a:endParaRPr lang="fr-CA"/>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cs typeface="Arial" charset="0"/>
              </a:defRPr>
            </a:lvl1pPr>
          </a:lstStyle>
          <a:p>
            <a:pPr>
              <a:defRPr/>
            </a:pPr>
            <a:fld id="{87E3966B-0F03-4940-93FB-6866A4B1F7F6}" type="slidenum">
              <a:rPr lang="fr-CA"/>
              <a:pPr>
                <a:defRPr/>
              </a:pPr>
              <a:t>‹N°›</a:t>
            </a:fld>
            <a:endParaRPr lang="fr-CA"/>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137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CA" smtClean="0"/>
          </a:p>
        </p:txBody>
      </p:sp>
      <p:sp>
        <p:nvSpPr>
          <p:cNvPr id="101380"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7E4160-78A1-444A-AEE9-4F7415B0CC86}" type="slidenum">
              <a:rPr lang="fr-CA" smtClean="0">
                <a:cs typeface="Arial" pitchFamily="34" charset="0"/>
              </a:rPr>
              <a:pPr/>
              <a:t>8</a:t>
            </a:fld>
            <a:endParaRPr lang="fr-CA" smtClean="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240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CA" smtClean="0"/>
          </a:p>
        </p:txBody>
      </p:sp>
      <p:sp>
        <p:nvSpPr>
          <p:cNvPr id="102404"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D7526FA-A606-40CF-9FB4-E1DEE46EF427}" type="slidenum">
              <a:rPr lang="fr-CA" smtClean="0">
                <a:cs typeface="Arial" pitchFamily="34" charset="0"/>
              </a:rPr>
              <a:pPr/>
              <a:t>37</a:t>
            </a:fld>
            <a:endParaRPr lang="fr-CA" smtClean="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fr-FR" smtClean="0"/>
              <a:t>Cliquez pour modifier le style du titre</a:t>
            </a:r>
            <a:endParaRPr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fr-FR" smtClean="0"/>
              <a:t>Cliquez pour modifier le style des sous-titres du masque</a:t>
            </a:r>
            <a:endParaRPr lang="en-US"/>
          </a:p>
        </p:txBody>
      </p:sp>
      <p:sp>
        <p:nvSpPr>
          <p:cNvPr id="4" name="Espace réservé de la date 29"/>
          <p:cNvSpPr>
            <a:spLocks noGrp="1"/>
          </p:cNvSpPr>
          <p:nvPr>
            <p:ph type="dt" sz="half" idx="10"/>
          </p:nvPr>
        </p:nvSpPr>
        <p:spPr/>
        <p:txBody>
          <a:bodyPr/>
          <a:lstStyle>
            <a:lvl1pPr>
              <a:defRPr/>
            </a:lvl1pPr>
          </a:lstStyle>
          <a:p>
            <a:pPr>
              <a:defRPr/>
            </a:pPr>
            <a:fld id="{E976A841-E44E-495E-891B-04815903F324}" type="datetimeFigureOut">
              <a:rPr lang="fr-FR"/>
              <a:pPr>
                <a:defRPr/>
              </a:pPr>
              <a:t>15/05/2013</a:t>
            </a:fld>
            <a:endParaRPr lang="fr-FR"/>
          </a:p>
        </p:txBody>
      </p:sp>
      <p:sp>
        <p:nvSpPr>
          <p:cNvPr id="5" name="Espace réservé du pied de page 18"/>
          <p:cNvSpPr>
            <a:spLocks noGrp="1"/>
          </p:cNvSpPr>
          <p:nvPr>
            <p:ph type="ftr" sz="quarter" idx="11"/>
          </p:nvPr>
        </p:nvSpPr>
        <p:spPr/>
        <p:txBody>
          <a:bodyPr/>
          <a:lstStyle>
            <a:lvl1pPr>
              <a:defRPr/>
            </a:lvl1pPr>
          </a:lstStyle>
          <a:p>
            <a:pPr>
              <a:defRPr/>
            </a:pPr>
            <a:endParaRPr lang="fr-FR"/>
          </a:p>
        </p:txBody>
      </p:sp>
      <p:sp>
        <p:nvSpPr>
          <p:cNvPr id="6" name="Espace réservé du numéro de diapositive 26"/>
          <p:cNvSpPr>
            <a:spLocks noGrp="1"/>
          </p:cNvSpPr>
          <p:nvPr>
            <p:ph type="sldNum" sz="quarter" idx="12"/>
          </p:nvPr>
        </p:nvSpPr>
        <p:spPr/>
        <p:txBody>
          <a:bodyPr/>
          <a:lstStyle>
            <a:lvl1pPr>
              <a:defRPr/>
            </a:lvl1pPr>
          </a:lstStyle>
          <a:p>
            <a:pPr>
              <a:defRPr/>
            </a:pPr>
            <a:fld id="{582605AB-A97F-4BCB-827A-C518E6F3BA8C}"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fld id="{A8A5B4B0-3E1B-48A3-A032-1D990CB2648E}" type="datetimeFigureOut">
              <a:rPr lang="fr-FR"/>
              <a:pPr>
                <a:defRPr/>
              </a:pPr>
              <a:t>15/05/2013</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6F2083E1-9BEC-48DD-A3A2-A36A08068EA8}"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fld id="{BFC0AA7D-4A36-400F-ABE6-EC2B5D226F2F}" type="datetimeFigureOut">
              <a:rPr lang="fr-FR"/>
              <a:pPr>
                <a:defRPr/>
              </a:pPr>
              <a:t>15/05/2013</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7508F0BB-2503-41AE-91A9-CFE68367B186}"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fld id="{05A5C126-F71D-4FB7-8120-BD23CD5049F0}" type="datetimeFigureOut">
              <a:rPr lang="fr-FR"/>
              <a:pPr>
                <a:defRPr/>
              </a:pPr>
              <a:t>15/05/2013</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8AE3CC1B-4CE6-4BE3-9AF5-30D70A74C857}"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fr-FR" smtClean="0"/>
              <a:t>Cliquez pour modifier le style du titre</a:t>
            </a:r>
            <a:endParaRPr lang="en-US"/>
          </a:p>
        </p:txBody>
      </p:sp>
      <p:sp>
        <p:nvSpPr>
          <p:cNvPr id="3" name="Espace réservé du texte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4DF75258-7354-444E-8EE0-DF4C4B6509AF}" type="datetimeFigureOut">
              <a:rPr lang="fr-FR"/>
              <a:pPr>
                <a:defRPr/>
              </a:pPr>
              <a:t>15/05/2013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7D359A0A-D772-4D76-9819-3BD76F1F1B90}"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lang="fr-FR" smtClean="0"/>
              <a:t>Cliquez pour modifier le style du titre</a:t>
            </a:r>
            <a:endParaRPr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9"/>
          <p:cNvSpPr>
            <a:spLocks noGrp="1"/>
          </p:cNvSpPr>
          <p:nvPr>
            <p:ph type="dt" sz="half" idx="10"/>
          </p:nvPr>
        </p:nvSpPr>
        <p:spPr/>
        <p:txBody>
          <a:bodyPr/>
          <a:lstStyle>
            <a:lvl1pPr>
              <a:defRPr/>
            </a:lvl1pPr>
          </a:lstStyle>
          <a:p>
            <a:pPr>
              <a:defRPr/>
            </a:pPr>
            <a:fld id="{2B1993F8-4B5E-4B87-A7BB-E2A62D6B6123}" type="datetimeFigureOut">
              <a:rPr lang="fr-FR"/>
              <a:pPr>
                <a:defRPr/>
              </a:pPr>
              <a:t>15/05/2013</a:t>
            </a:fld>
            <a:endParaRPr lang="fr-FR"/>
          </a:p>
        </p:txBody>
      </p:sp>
      <p:sp>
        <p:nvSpPr>
          <p:cNvPr id="6" name="Espace réservé du pied de page 21"/>
          <p:cNvSpPr>
            <a:spLocks noGrp="1"/>
          </p:cNvSpPr>
          <p:nvPr>
            <p:ph type="ftr" sz="quarter" idx="11"/>
          </p:nvPr>
        </p:nvSpPr>
        <p:spPr/>
        <p:txBody>
          <a:bodyPr/>
          <a:lstStyle>
            <a:lvl1pPr>
              <a:defRPr/>
            </a:lvl1pPr>
          </a:lstStyle>
          <a:p>
            <a:pPr>
              <a:defRPr/>
            </a:pPr>
            <a:endParaRPr lang="fr-FR"/>
          </a:p>
        </p:txBody>
      </p:sp>
      <p:sp>
        <p:nvSpPr>
          <p:cNvPr id="7" name="Espace réservé du numéro de diapositive 17"/>
          <p:cNvSpPr>
            <a:spLocks noGrp="1"/>
          </p:cNvSpPr>
          <p:nvPr>
            <p:ph type="sldNum" sz="quarter" idx="12"/>
          </p:nvPr>
        </p:nvSpPr>
        <p:spPr/>
        <p:txBody>
          <a:bodyPr/>
          <a:lstStyle>
            <a:lvl1pPr>
              <a:defRPr/>
            </a:lvl1pPr>
          </a:lstStyle>
          <a:p>
            <a:pPr>
              <a:defRPr/>
            </a:pPr>
            <a:fld id="{A64C1060-D2E4-42A4-B62D-64807667EFE5}"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lvl1pPr>
              <a:defRPr/>
            </a:lvl1pPr>
          </a:lstStyle>
          <a:p>
            <a:r>
              <a:rPr lang="fr-FR" smtClean="0"/>
              <a:t>Cliquez pour modifier le style du titre</a:t>
            </a:r>
            <a:endParaRPr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Espace réservé de la date 9"/>
          <p:cNvSpPr>
            <a:spLocks noGrp="1"/>
          </p:cNvSpPr>
          <p:nvPr>
            <p:ph type="dt" sz="half" idx="10"/>
          </p:nvPr>
        </p:nvSpPr>
        <p:spPr/>
        <p:txBody>
          <a:bodyPr/>
          <a:lstStyle>
            <a:lvl1pPr>
              <a:defRPr/>
            </a:lvl1pPr>
          </a:lstStyle>
          <a:p>
            <a:pPr>
              <a:defRPr/>
            </a:pPr>
            <a:fld id="{5DC7462F-62F7-4D94-96C1-A1AB5D0E087D}" type="datetimeFigureOut">
              <a:rPr lang="fr-FR"/>
              <a:pPr>
                <a:defRPr/>
              </a:pPr>
              <a:t>15/05/2013</a:t>
            </a:fld>
            <a:endParaRPr lang="fr-FR"/>
          </a:p>
        </p:txBody>
      </p:sp>
      <p:sp>
        <p:nvSpPr>
          <p:cNvPr id="8" name="Espace réservé du pied de page 21"/>
          <p:cNvSpPr>
            <a:spLocks noGrp="1"/>
          </p:cNvSpPr>
          <p:nvPr>
            <p:ph type="ftr" sz="quarter" idx="11"/>
          </p:nvPr>
        </p:nvSpPr>
        <p:spPr/>
        <p:txBody>
          <a:bodyPr/>
          <a:lstStyle>
            <a:lvl1pPr>
              <a:defRPr/>
            </a:lvl1pPr>
          </a:lstStyle>
          <a:p>
            <a:pPr>
              <a:defRPr/>
            </a:pPr>
            <a:endParaRPr lang="fr-FR"/>
          </a:p>
        </p:txBody>
      </p:sp>
      <p:sp>
        <p:nvSpPr>
          <p:cNvPr id="9" name="Espace réservé du numéro de diapositive 17"/>
          <p:cNvSpPr>
            <a:spLocks noGrp="1"/>
          </p:cNvSpPr>
          <p:nvPr>
            <p:ph type="sldNum" sz="quarter" idx="12"/>
          </p:nvPr>
        </p:nvSpPr>
        <p:spPr/>
        <p:txBody>
          <a:bodyPr/>
          <a:lstStyle>
            <a:lvl1pPr>
              <a:defRPr/>
            </a:lvl1pPr>
          </a:lstStyle>
          <a:p>
            <a:pPr>
              <a:defRPr/>
            </a:pPr>
            <a:fld id="{7A912919-2E13-494D-AF12-C1A5ACC94CDA}"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fr-FR" smtClean="0"/>
              <a:t>Cliquez pour modifier le style du titre</a:t>
            </a:r>
            <a:endParaRPr lang="en-US"/>
          </a:p>
        </p:txBody>
      </p:sp>
      <p:sp>
        <p:nvSpPr>
          <p:cNvPr id="3" name="Espace réservé de la date 9"/>
          <p:cNvSpPr>
            <a:spLocks noGrp="1"/>
          </p:cNvSpPr>
          <p:nvPr>
            <p:ph type="dt" sz="half" idx="10"/>
          </p:nvPr>
        </p:nvSpPr>
        <p:spPr/>
        <p:txBody>
          <a:bodyPr/>
          <a:lstStyle>
            <a:lvl1pPr>
              <a:defRPr/>
            </a:lvl1pPr>
          </a:lstStyle>
          <a:p>
            <a:pPr>
              <a:defRPr/>
            </a:pPr>
            <a:fld id="{BE7E50D3-7236-4AE3-898F-FD97F6D9580B}" type="datetimeFigureOut">
              <a:rPr lang="fr-FR"/>
              <a:pPr>
                <a:defRPr/>
              </a:pPr>
              <a:t>15/05/2013</a:t>
            </a:fld>
            <a:endParaRPr lang="fr-FR"/>
          </a:p>
        </p:txBody>
      </p:sp>
      <p:sp>
        <p:nvSpPr>
          <p:cNvPr id="4" name="Espace réservé du pied de page 21"/>
          <p:cNvSpPr>
            <a:spLocks noGrp="1"/>
          </p:cNvSpPr>
          <p:nvPr>
            <p:ph type="ftr" sz="quarter" idx="11"/>
          </p:nvPr>
        </p:nvSpPr>
        <p:spPr/>
        <p:txBody>
          <a:bodyPr/>
          <a:lstStyle>
            <a:lvl1pPr>
              <a:defRPr/>
            </a:lvl1pPr>
          </a:lstStyle>
          <a:p>
            <a:pPr>
              <a:defRPr/>
            </a:pPr>
            <a:endParaRPr lang="fr-FR"/>
          </a:p>
        </p:txBody>
      </p:sp>
      <p:sp>
        <p:nvSpPr>
          <p:cNvPr id="5" name="Espace réservé du numéro de diapositive 17"/>
          <p:cNvSpPr>
            <a:spLocks noGrp="1"/>
          </p:cNvSpPr>
          <p:nvPr>
            <p:ph type="sldNum" sz="quarter" idx="12"/>
          </p:nvPr>
        </p:nvSpPr>
        <p:spPr/>
        <p:txBody>
          <a:bodyPr/>
          <a:lstStyle>
            <a:lvl1pPr>
              <a:defRPr/>
            </a:lvl1pPr>
          </a:lstStyle>
          <a:p>
            <a:pPr>
              <a:defRPr/>
            </a:pPr>
            <a:fld id="{4E61BE4C-B8D3-4E37-9D3B-356FE6D9FD9F}"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9"/>
          <p:cNvSpPr>
            <a:spLocks noGrp="1"/>
          </p:cNvSpPr>
          <p:nvPr>
            <p:ph type="dt" sz="half" idx="10"/>
          </p:nvPr>
        </p:nvSpPr>
        <p:spPr/>
        <p:txBody>
          <a:bodyPr/>
          <a:lstStyle>
            <a:lvl1pPr>
              <a:defRPr/>
            </a:lvl1pPr>
          </a:lstStyle>
          <a:p>
            <a:pPr>
              <a:defRPr/>
            </a:pPr>
            <a:fld id="{D986187C-FE0D-44FE-9CCE-FFB9B9E1BF43}" type="datetimeFigureOut">
              <a:rPr lang="fr-FR"/>
              <a:pPr>
                <a:defRPr/>
              </a:pPr>
              <a:t>15/05/2013</a:t>
            </a:fld>
            <a:endParaRPr lang="fr-FR"/>
          </a:p>
        </p:txBody>
      </p:sp>
      <p:sp>
        <p:nvSpPr>
          <p:cNvPr id="3" name="Espace réservé du pied de page 21"/>
          <p:cNvSpPr>
            <a:spLocks noGrp="1"/>
          </p:cNvSpPr>
          <p:nvPr>
            <p:ph type="ftr" sz="quarter" idx="11"/>
          </p:nvPr>
        </p:nvSpPr>
        <p:spPr/>
        <p:txBody>
          <a:bodyPr/>
          <a:lstStyle>
            <a:lvl1pPr>
              <a:defRPr/>
            </a:lvl1pPr>
          </a:lstStyle>
          <a:p>
            <a:pPr>
              <a:defRPr/>
            </a:pPr>
            <a:endParaRPr lang="fr-FR"/>
          </a:p>
        </p:txBody>
      </p:sp>
      <p:sp>
        <p:nvSpPr>
          <p:cNvPr id="4" name="Espace réservé du numéro de diapositive 17"/>
          <p:cNvSpPr>
            <a:spLocks noGrp="1"/>
          </p:cNvSpPr>
          <p:nvPr>
            <p:ph type="sldNum" sz="quarter" idx="12"/>
          </p:nvPr>
        </p:nvSpPr>
        <p:spPr/>
        <p:txBody>
          <a:bodyPr/>
          <a:lstStyle>
            <a:lvl1pPr>
              <a:defRPr/>
            </a:lvl1pPr>
          </a:lstStyle>
          <a:p>
            <a:pPr>
              <a:defRPr/>
            </a:pPr>
            <a:fld id="{9773A692-C065-43C6-8D9C-5A6323A10AE4}"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fr-FR" smtClean="0"/>
              <a:t>Cliquez pour modifier le style du titre</a:t>
            </a:r>
            <a:endParaRPr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9"/>
          <p:cNvSpPr>
            <a:spLocks noGrp="1"/>
          </p:cNvSpPr>
          <p:nvPr>
            <p:ph type="dt" sz="half" idx="10"/>
          </p:nvPr>
        </p:nvSpPr>
        <p:spPr/>
        <p:txBody>
          <a:bodyPr/>
          <a:lstStyle>
            <a:lvl1pPr>
              <a:defRPr/>
            </a:lvl1pPr>
          </a:lstStyle>
          <a:p>
            <a:pPr>
              <a:defRPr/>
            </a:pPr>
            <a:fld id="{AEA94434-3F1E-4A14-BC1A-BD7F79C51154}" type="datetimeFigureOut">
              <a:rPr lang="fr-FR"/>
              <a:pPr>
                <a:defRPr/>
              </a:pPr>
              <a:t>15/05/2013</a:t>
            </a:fld>
            <a:endParaRPr lang="fr-FR"/>
          </a:p>
        </p:txBody>
      </p:sp>
      <p:sp>
        <p:nvSpPr>
          <p:cNvPr id="6" name="Espace réservé du pied de page 21"/>
          <p:cNvSpPr>
            <a:spLocks noGrp="1"/>
          </p:cNvSpPr>
          <p:nvPr>
            <p:ph type="ftr" sz="quarter" idx="11"/>
          </p:nvPr>
        </p:nvSpPr>
        <p:spPr/>
        <p:txBody>
          <a:bodyPr/>
          <a:lstStyle>
            <a:lvl1pPr>
              <a:defRPr/>
            </a:lvl1pPr>
          </a:lstStyle>
          <a:p>
            <a:pPr>
              <a:defRPr/>
            </a:pPr>
            <a:endParaRPr lang="fr-FR"/>
          </a:p>
        </p:txBody>
      </p:sp>
      <p:sp>
        <p:nvSpPr>
          <p:cNvPr id="7" name="Espace réservé du numéro de diapositive 17"/>
          <p:cNvSpPr>
            <a:spLocks noGrp="1"/>
          </p:cNvSpPr>
          <p:nvPr>
            <p:ph type="sldNum" sz="quarter" idx="12"/>
          </p:nvPr>
        </p:nvSpPr>
        <p:spPr/>
        <p:txBody>
          <a:bodyPr/>
          <a:lstStyle>
            <a:lvl1pPr>
              <a:defRPr/>
            </a:lvl1pPr>
          </a:lstStyle>
          <a:p>
            <a:pPr>
              <a:defRPr/>
            </a:pPr>
            <a:fld id="{BCB0315D-C498-48CD-9F0C-65BB7009761F}"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5" name="Rogner et arrondir un rectangle à un seul coin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riangle rect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orme libre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orme libre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r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fr-FR" smtClean="0"/>
              <a:t>Cliquez pour modifier le style du titre</a:t>
            </a:r>
            <a:endParaRPr lang="en-US"/>
          </a:p>
        </p:txBody>
      </p:sp>
      <p:sp>
        <p:nvSpPr>
          <p:cNvPr id="4" name="Espace réservé du texte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fr-FR" smtClean="0"/>
              <a:t>Cliquez pour modifier les styles du texte du masque</a:t>
            </a:r>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fr-FR" noProof="0" smtClean="0"/>
              <a:t>Cliquez sur l'icône pour ajouter une image</a:t>
            </a:r>
            <a:endParaRPr lang="en-US" noProof="0" dirty="0"/>
          </a:p>
        </p:txBody>
      </p:sp>
      <p:sp>
        <p:nvSpPr>
          <p:cNvPr id="9" name="Espace réservé de la date 4"/>
          <p:cNvSpPr>
            <a:spLocks noGrp="1"/>
          </p:cNvSpPr>
          <p:nvPr>
            <p:ph type="dt" sz="half" idx="10"/>
          </p:nvPr>
        </p:nvSpPr>
        <p:spPr/>
        <p:txBody>
          <a:bodyPr/>
          <a:lstStyle>
            <a:lvl1pPr>
              <a:defRPr/>
            </a:lvl1pPr>
          </a:lstStyle>
          <a:p>
            <a:pPr>
              <a:defRPr/>
            </a:pPr>
            <a:fld id="{6355A775-6B66-4530-9575-89318211D739}" type="datetimeFigureOut">
              <a:rPr lang="fr-FR"/>
              <a:pPr>
                <a:defRPr/>
              </a:pPr>
              <a:t>15/05/2013</a:t>
            </a:fld>
            <a:endParaRPr lang="fr-FR"/>
          </a:p>
        </p:txBody>
      </p:sp>
      <p:sp>
        <p:nvSpPr>
          <p:cNvPr id="10" name="Espace réservé du pied de page 5"/>
          <p:cNvSpPr>
            <a:spLocks noGrp="1"/>
          </p:cNvSpPr>
          <p:nvPr>
            <p:ph type="ftr" sz="quarter" idx="11"/>
          </p:nvPr>
        </p:nvSpPr>
        <p:spPr/>
        <p:txBody>
          <a:bodyPr/>
          <a:lstStyle>
            <a:lvl1pPr>
              <a:defRPr/>
            </a:lvl1pPr>
          </a:lstStyle>
          <a:p>
            <a:pPr>
              <a:defRPr/>
            </a:pPr>
            <a:endParaRPr lang="fr-FR"/>
          </a:p>
        </p:txBody>
      </p:sp>
      <p:sp>
        <p:nvSpPr>
          <p:cNvPr id="11" name="Espace réservé du numéro de diapositive 6"/>
          <p:cNvSpPr>
            <a:spLocks noGrp="1"/>
          </p:cNvSpPr>
          <p:nvPr>
            <p:ph type="sldNum" sz="quarter" idx="12"/>
          </p:nvPr>
        </p:nvSpPr>
        <p:spPr>
          <a:xfrm>
            <a:off x="8077200" y="6356350"/>
            <a:ext cx="609600" cy="365125"/>
          </a:xfrm>
        </p:spPr>
        <p:txBody>
          <a:bodyPr/>
          <a:lstStyle>
            <a:lvl1pPr>
              <a:defRPr/>
            </a:lvl1pPr>
          </a:lstStyle>
          <a:p>
            <a:pPr>
              <a:defRPr/>
            </a:pPr>
            <a:fld id="{33672E83-4FC5-4D8C-A6E7-88A47B84D68A}"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orme libre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Espace réservé du titre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fr-FR" smtClean="0"/>
              <a:t>Cliquez pour modifier le style du titre</a:t>
            </a:r>
            <a:endParaRPr lang="en-US" smtClean="0"/>
          </a:p>
        </p:txBody>
      </p:sp>
      <p:sp>
        <p:nvSpPr>
          <p:cNvPr id="1029" name="Espace réservé du texte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cs typeface="Arial" charset="0"/>
              </a:defRPr>
            </a:lvl1pPr>
          </a:lstStyle>
          <a:p>
            <a:pPr>
              <a:defRPr/>
            </a:pPr>
            <a:fld id="{317D9007-8046-44A5-B8A7-83CD82872860}" type="datetimeFigureOut">
              <a:rPr lang="fr-FR"/>
              <a:pPr>
                <a:defRPr/>
              </a:pPr>
              <a:t>15/05/2013</a:t>
            </a:fld>
            <a:endParaRPr lang="fr-FR"/>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cs typeface="Arial" charset="0"/>
              </a:defRPr>
            </a:lvl1pPr>
          </a:lstStyle>
          <a:p>
            <a:pPr>
              <a:defRPr/>
            </a:pPr>
            <a:endParaRPr lang="fr-FR"/>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cs typeface="Arial" charset="0"/>
              </a:defRPr>
            </a:lvl1pPr>
          </a:lstStyle>
          <a:p>
            <a:pPr>
              <a:defRPr/>
            </a:pPr>
            <a:fld id="{4C1FD234-EDCF-45F7-A8AF-8AFFA4A4EFC5}" type="slidenum">
              <a:rPr lang="fr-FR"/>
              <a:pPr>
                <a:defRPr/>
              </a:pPr>
              <a:t>‹N°›</a:t>
            </a:fld>
            <a:endParaRPr lang="fr-FR"/>
          </a:p>
        </p:txBody>
      </p:sp>
      <p:grpSp>
        <p:nvGrpSpPr>
          <p:cNvPr id="1033" name="Groupe 1"/>
          <p:cNvGrpSpPr>
            <a:grpSpLocks/>
          </p:cNvGrpSpPr>
          <p:nvPr/>
        </p:nvGrpSpPr>
        <p:grpSpPr bwMode="auto">
          <a:xfrm>
            <a:off x="-19050" y="203200"/>
            <a:ext cx="9180513" cy="647700"/>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cs typeface="Arial" charset="0"/>
              </a:endParaRPr>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cs typeface="Arial" charset="0"/>
              </a:endParaRPr>
            </a:p>
          </p:txBody>
        </p:sp>
      </p:grpSp>
    </p:spTree>
  </p:cSld>
  <p:clrMap bg1="lt1" tx1="dk1" bg2="lt2" tx2="dk2" accent1="accent1" accent2="accent2" accent3="accent3" accent4="accent4" accent5="accent5" accent6="accent6" hlink="hlink" folHlink="folHlink"/>
  <p:sldLayoutIdLst>
    <p:sldLayoutId id="2147483968" r:id="rId1"/>
    <p:sldLayoutId id="2147483960" r:id="rId2"/>
    <p:sldLayoutId id="2147483969" r:id="rId3"/>
    <p:sldLayoutId id="2147483961" r:id="rId4"/>
    <p:sldLayoutId id="2147483962" r:id="rId5"/>
    <p:sldLayoutId id="2147483963" r:id="rId6"/>
    <p:sldLayoutId id="2147483964" r:id="rId7"/>
    <p:sldLayoutId id="2147483965" r:id="rId8"/>
    <p:sldLayoutId id="2147483970" r:id="rId9"/>
    <p:sldLayoutId id="2147483966" r:id="rId10"/>
    <p:sldLayoutId id="2147483967"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fr/imgres?imgurl=http://www.dtv.gov/images/icon_sdtv.gif&amp;imgrefurl=http://www.dtv.gov/needtoknow.html&amp;usg=__NRBHINLp34jzjs7bPDOSUmtMzl8=&amp;h=80&amp;w=180&amp;sz=3&amp;hl=fr&amp;start=4&amp;zoom=1&amp;itbs=1&amp;tbnid=5yORKiuGJGR46M:&amp;tbnh=45&amp;tbnw=101&amp;prev=/images?q=SDTV&amp;hl=fr&amp;gbv=2&amp;tbm=isch&amp;ei=j1mlTdmuOs-r8APhkai5Dw" TargetMode="Externa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179388" y="1484312"/>
            <a:ext cx="8964612" cy="4392959"/>
          </a:xfrm>
        </p:spPr>
        <p:txBody>
          <a:bodyPr anchor="ctr">
            <a:normAutofit/>
          </a:bodyPr>
          <a:lstStyle/>
          <a:p>
            <a:pPr algn="ctr" eaLnBrk="1" fontAlgn="auto" hangingPunct="1">
              <a:spcAft>
                <a:spcPts val="0"/>
              </a:spcAft>
              <a:defRPr/>
            </a:pPr>
            <a:r>
              <a:rPr lang="fr-FR" b="1" u="sng" dirty="0" smtClean="0">
                <a:effectLst>
                  <a:outerShdw blurRad="38100" dist="38100" dir="2700000" algn="tl">
                    <a:srgbClr val="C0C0C0"/>
                  </a:outerShdw>
                </a:effectLst>
              </a:rPr>
              <a:t>TRANSITION DE LA RADIODIFFUSION ANALOGIQUE VERS LE NUMERIQUE</a:t>
            </a:r>
            <a:br>
              <a:rPr lang="fr-FR" b="1" u="sng" dirty="0" smtClean="0">
                <a:effectLst>
                  <a:outerShdw blurRad="38100" dist="38100" dir="2700000" algn="tl">
                    <a:srgbClr val="C0C0C0"/>
                  </a:outerShdw>
                </a:effectLst>
              </a:rPr>
            </a:br>
            <a:r>
              <a:rPr lang="fr-FR" b="1" u="sng" dirty="0" smtClean="0">
                <a:effectLst>
                  <a:outerShdw blurRad="38100" dist="38100" dir="2700000" algn="tl">
                    <a:srgbClr val="C0C0C0"/>
                  </a:outerShdw>
                </a:effectLst>
              </a:rPr>
              <a:t/>
            </a:r>
            <a:br>
              <a:rPr lang="fr-FR" b="1" u="sng" dirty="0" smtClean="0">
                <a:effectLst>
                  <a:outerShdw blurRad="38100" dist="38100" dir="2700000" algn="tl">
                    <a:srgbClr val="C0C0C0"/>
                  </a:outerShdw>
                </a:effectLst>
              </a:rPr>
            </a:br>
            <a:endParaRPr lang="fr-FR" sz="5400" dirty="0" smtClean="0">
              <a:effectLst>
                <a:outerShdw blurRad="38100" dist="38100" dir="2700000" algn="tl">
                  <a:srgbClr val="C0C0C0"/>
                </a:outerShdw>
              </a:effectLst>
              <a:latin typeface="Berlin Sans FB Dem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idx="4294967295"/>
          </p:nvPr>
        </p:nvSpPr>
        <p:spPr>
          <a:xfrm>
            <a:off x="323850" y="764704"/>
            <a:ext cx="8567738" cy="5544021"/>
          </a:xfrm>
        </p:spPr>
        <p:txBody>
          <a:bodyPr anchor="ctr">
            <a:normAutofit/>
          </a:bodyPr>
          <a:lstStyle/>
          <a:p>
            <a:pPr marL="274320" indent="-274320" algn="ctr" eaLnBrk="1" fontAlgn="auto" hangingPunct="1">
              <a:spcAft>
                <a:spcPts val="0"/>
              </a:spcAft>
              <a:buClr>
                <a:schemeClr val="accent3"/>
              </a:buClr>
              <a:buFont typeface="Wingdings 2" pitchFamily="18" charset="2"/>
              <a:buNone/>
              <a:defRPr/>
            </a:pPr>
            <a:r>
              <a:rPr lang="fr-FR" sz="2800" b="1" u="sng" dirty="0" smtClean="0">
                <a:effectLst>
                  <a:outerShdw blurRad="38100" dist="38100" dir="2700000" algn="tl">
                    <a:srgbClr val="C0C0C0"/>
                  </a:outerShdw>
                </a:effectLst>
                <a:latin typeface="Tw Cen MT" pitchFamily="34" charset="0"/>
              </a:rPr>
              <a:t>QU’EST LA RADIODIFFUSION NUMERIQUE TERRESTRE?</a:t>
            </a:r>
            <a:endParaRPr lang="fr-FR" sz="2800" dirty="0" smtClean="0">
              <a:latin typeface="Tw Cen MT" pitchFamily="34" charset="0"/>
            </a:endParaRPr>
          </a:p>
          <a:p>
            <a:pPr marL="274320" indent="-274320" algn="ctr" eaLnBrk="1" fontAlgn="auto" hangingPunct="1">
              <a:spcAft>
                <a:spcPts val="0"/>
              </a:spcAft>
              <a:buClr>
                <a:schemeClr val="accent3"/>
              </a:buClr>
              <a:buFont typeface="Wingdings 2" pitchFamily="18" charset="2"/>
              <a:buNone/>
              <a:defRPr/>
            </a:pPr>
            <a:endParaRPr lang="fr-FR" sz="4000" b="1" dirty="0" smtClean="0">
              <a:solidFill>
                <a:srgbClr val="FF0000"/>
              </a:solidFill>
              <a:latin typeface="Tw Cen MT" pitchFamily="34" charset="0"/>
            </a:endParaRPr>
          </a:p>
          <a:p>
            <a:pPr marL="274320" indent="-274320" algn="ctr" eaLnBrk="1" fontAlgn="auto" hangingPunct="1">
              <a:spcAft>
                <a:spcPts val="0"/>
              </a:spcAft>
              <a:buClr>
                <a:schemeClr val="accent3"/>
              </a:buClr>
              <a:buFont typeface="Wingdings 2" pitchFamily="18" charset="2"/>
              <a:buNone/>
              <a:defRPr/>
            </a:pPr>
            <a:r>
              <a:rPr lang="fr-FR" sz="4000" b="1" dirty="0" smtClean="0">
                <a:solidFill>
                  <a:srgbClr val="FF0000"/>
                </a:solidFill>
                <a:latin typeface="Tw Cen MT" pitchFamily="34" charset="0"/>
              </a:rPr>
              <a:t>La Radiodiffusion numérique terrestre du domaine hertzien</a:t>
            </a:r>
          </a:p>
          <a:p>
            <a:pPr marL="274320" indent="-274320" algn="ctr" eaLnBrk="1" fontAlgn="auto" hangingPunct="1">
              <a:spcAft>
                <a:spcPts val="0"/>
              </a:spcAft>
              <a:buClr>
                <a:schemeClr val="accent3"/>
              </a:buClr>
              <a:buFont typeface="Wingdings 2" pitchFamily="18" charset="2"/>
              <a:buNone/>
              <a:defRPr/>
            </a:pPr>
            <a:r>
              <a:rPr lang="fr-FR" sz="4000" b="1" dirty="0" smtClean="0">
                <a:latin typeface="Tw Cen MT" pitchFamily="34" charset="0"/>
              </a:rPr>
              <a:t>  </a:t>
            </a:r>
            <a:r>
              <a:rPr lang="fr-FR" sz="4000" dirty="0" smtClean="0">
                <a:latin typeface="Tw Cen MT" pitchFamily="34" charset="0"/>
              </a:rPr>
              <a:t>existe sous trois formes:</a:t>
            </a:r>
          </a:p>
          <a:p>
            <a:pPr marL="274320" indent="-274320" eaLnBrk="1" fontAlgn="auto" hangingPunct="1">
              <a:spcAft>
                <a:spcPts val="0"/>
              </a:spcAft>
              <a:buClr>
                <a:schemeClr val="accent3"/>
              </a:buClr>
              <a:buFont typeface="Wingdings 2"/>
              <a:buChar char=""/>
              <a:defRPr/>
            </a:pPr>
            <a:r>
              <a:rPr lang="fr-FR" b="1" dirty="0" smtClean="0">
                <a:latin typeface="Tw Cen MT" pitchFamily="34" charset="0"/>
              </a:rPr>
              <a:t>La Télévision Numérique de Terre : TNT</a:t>
            </a:r>
          </a:p>
          <a:p>
            <a:pPr marL="274320" indent="-274320" eaLnBrk="1" fontAlgn="auto" hangingPunct="1">
              <a:spcAft>
                <a:spcPts val="0"/>
              </a:spcAft>
              <a:buClr>
                <a:schemeClr val="accent3"/>
              </a:buClr>
              <a:buFont typeface="Wingdings 2"/>
              <a:buChar char=""/>
              <a:defRPr/>
            </a:pPr>
            <a:r>
              <a:rPr lang="fr-FR" b="1" dirty="0" smtClean="0">
                <a:latin typeface="Tw Cen MT" pitchFamily="34" charset="0"/>
              </a:rPr>
              <a:t>Le Digital Radio  Mondiale            : DRM</a:t>
            </a:r>
          </a:p>
          <a:p>
            <a:pPr marL="274320" indent="-274320" eaLnBrk="1" fontAlgn="auto" hangingPunct="1">
              <a:spcAft>
                <a:spcPts val="0"/>
              </a:spcAft>
              <a:buClr>
                <a:schemeClr val="accent3"/>
              </a:buClr>
              <a:buFont typeface="Wingdings 2"/>
              <a:buChar char=""/>
              <a:defRPr/>
            </a:pPr>
            <a:r>
              <a:rPr lang="fr-FR" b="1" dirty="0" smtClean="0">
                <a:latin typeface="Tw Cen MT" pitchFamily="34" charset="0"/>
              </a:rPr>
              <a:t>La Radio Numérique de Terre        : RNT</a:t>
            </a:r>
          </a:p>
          <a:p>
            <a:pPr marL="274320" indent="-274320" eaLnBrk="1" fontAlgn="auto" hangingPunct="1">
              <a:spcAft>
                <a:spcPts val="0"/>
              </a:spcAft>
              <a:buClr>
                <a:schemeClr val="accent3"/>
              </a:buClr>
              <a:buFont typeface="Wingdings 2"/>
              <a:buChar char=""/>
              <a:defRPr/>
            </a:pPr>
            <a:endParaRPr lang="fr-FR" sz="2800" b="1" dirty="0" smtClean="0">
              <a:latin typeface="Berlin Sans FB Demi" pitchFamily="34" charset="0"/>
            </a:endParaRPr>
          </a:p>
          <a:p>
            <a:pPr marL="274320" indent="-274320" eaLnBrk="1" fontAlgn="auto" hangingPunct="1">
              <a:spcAft>
                <a:spcPts val="0"/>
              </a:spcAft>
              <a:buClr>
                <a:schemeClr val="accent3"/>
              </a:buClr>
              <a:buFont typeface="Wingdings 2"/>
              <a:buChar char=""/>
              <a:defRPr/>
            </a:pPr>
            <a:endParaRPr lang="fr-FR" dirty="0" smtClean="0">
              <a:latin typeface="Berlin Sans FB Dem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684213" y="333375"/>
            <a:ext cx="7991475" cy="5759450"/>
          </a:xfrm>
        </p:spPr>
        <p:txBody>
          <a:bodyPr anchor="ctr"/>
          <a:lstStyle/>
          <a:p>
            <a:pPr algn="ctr" eaLnBrk="1" hangingPunct="1"/>
            <a:r>
              <a:rPr lang="fr-FR" sz="2800" b="1" u="sng" dirty="0" smtClean="0">
                <a:latin typeface="Tw Cen MT" pitchFamily="34" charset="0"/>
              </a:rPr>
              <a:t>IMPERATIFS DE LA TRANSITION NUMERIQUE POUR UN STWITCH OFF EN 2015</a:t>
            </a:r>
            <a:r>
              <a:rPr lang="fr-FR" sz="2800" b="1" dirty="0" smtClean="0">
                <a:latin typeface="Tw Cen MT" pitchFamily="34" charset="0"/>
              </a:rPr>
              <a:t/>
            </a:r>
            <a:br>
              <a:rPr lang="fr-FR" sz="2800" b="1" dirty="0" smtClean="0">
                <a:latin typeface="Tw Cen MT" pitchFamily="34" charset="0"/>
              </a:rPr>
            </a:br>
            <a:r>
              <a:rPr lang="fr-FR" sz="2800" b="1" dirty="0" smtClean="0">
                <a:latin typeface="Tw Cen MT" pitchFamily="34" charset="0"/>
              </a:rPr>
              <a:t/>
            </a:r>
            <a:br>
              <a:rPr lang="fr-FR" sz="2800" b="1" dirty="0" smtClean="0">
                <a:latin typeface="Tw Cen MT" pitchFamily="34" charset="0"/>
              </a:rPr>
            </a:br>
            <a:r>
              <a:rPr lang="fr-FR" sz="2800" b="1" dirty="0" smtClean="0">
                <a:latin typeface="Tw Cen MT" pitchFamily="34" charset="0"/>
              </a:rPr>
              <a:t>	</a:t>
            </a:r>
            <a:r>
              <a:rPr lang="fr-FR" sz="3200" dirty="0" smtClean="0">
                <a:solidFill>
                  <a:schemeClr val="tx1"/>
                </a:solidFill>
                <a:latin typeface="Tw Cen MT" pitchFamily="34" charset="0"/>
              </a:rPr>
              <a:t>1.</a:t>
            </a:r>
            <a:r>
              <a:rPr lang="fr-FR" sz="2800" b="1" dirty="0" smtClean="0">
                <a:solidFill>
                  <a:schemeClr val="tx1"/>
                </a:solidFill>
                <a:latin typeface="Tw Cen MT" pitchFamily="34" charset="0"/>
              </a:rPr>
              <a:t> </a:t>
            </a:r>
            <a:r>
              <a:rPr lang="fr-FR" sz="3200" dirty="0" smtClean="0">
                <a:solidFill>
                  <a:schemeClr val="tx1"/>
                </a:solidFill>
                <a:latin typeface="Tw Cen MT" pitchFamily="34" charset="0"/>
              </a:rPr>
              <a:t>L’assignation de fréquences en FM, TV, FH,CDMA, GSM, UMTS, est caractérisée par une augmentation d’année en année, à tel point que le réseau terrestre est devenu saturé</a:t>
            </a:r>
            <a:r>
              <a:rPr lang="fr-FR" sz="3200" dirty="0" smtClean="0">
                <a:solidFill>
                  <a:srgbClr val="0070C0"/>
                </a:solidFill>
                <a:latin typeface="Tw Cen MT" pitchFamily="34" charset="0"/>
              </a:rPr>
              <a:t>.</a:t>
            </a:r>
            <a:r>
              <a:rPr lang="fr-FR" sz="4800" dirty="0" smtClean="0"/>
              <a:t/>
            </a:r>
            <a:br>
              <a:rPr lang="fr-FR" sz="4800" dirty="0" smtClean="0"/>
            </a:br>
            <a:endParaRPr lang="fr-FR" sz="4000" dirty="0"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idx="1"/>
          </p:nvPr>
        </p:nvSpPr>
        <p:spPr>
          <a:xfrm>
            <a:off x="250825" y="1557338"/>
            <a:ext cx="8713788" cy="4319587"/>
          </a:xfrm>
        </p:spPr>
        <p:txBody>
          <a:bodyPr/>
          <a:lstStyle/>
          <a:p>
            <a:pPr eaLnBrk="1" hangingPunct="1">
              <a:buFontTx/>
              <a:buNone/>
            </a:pPr>
            <a:r>
              <a:rPr lang="fr-FR" sz="3200" dirty="0" smtClean="0">
                <a:latin typeface="Tw Cen MT" pitchFamily="34" charset="0"/>
              </a:rPr>
              <a:t>2 La convergence des technologies et le paysage changeant des médias:</a:t>
            </a:r>
          </a:p>
          <a:p>
            <a:pPr eaLnBrk="1" hangingPunct="1">
              <a:buFontTx/>
              <a:buNone/>
            </a:pPr>
            <a:endParaRPr lang="fr-FR" sz="3200" dirty="0" smtClean="0">
              <a:latin typeface="Tw Cen MT" pitchFamily="34" charset="0"/>
            </a:endParaRPr>
          </a:p>
          <a:p>
            <a:pPr eaLnBrk="1" hangingPunct="1">
              <a:buFontTx/>
              <a:buNone/>
            </a:pPr>
            <a:r>
              <a:rPr lang="fr-FR" sz="3200" dirty="0" smtClean="0">
                <a:latin typeface="Tw Cen MT" pitchFamily="34" charset="0"/>
              </a:rPr>
              <a:t>3 Les demandes croissantes des usagers: interactivité, TMP, DAB, DMB, contenus variables;</a:t>
            </a:r>
          </a:p>
          <a:p>
            <a:pPr eaLnBrk="1" hangingPunct="1">
              <a:buFontTx/>
              <a:buNone/>
            </a:pPr>
            <a:endParaRPr lang="fr-FR" sz="3200" dirty="0" smtClean="0">
              <a:latin typeface="Tw Cen MT" pitchFamily="34" charset="0"/>
            </a:endParaRPr>
          </a:p>
          <a:p>
            <a:pPr eaLnBrk="1" hangingPunct="1">
              <a:buFontTx/>
              <a:buNone/>
            </a:pPr>
            <a:r>
              <a:rPr lang="fr-FR" sz="3200" dirty="0" smtClean="0">
                <a:latin typeface="Tw Cen MT" pitchFamily="34" charset="0"/>
              </a:rPr>
              <a:t>4 Exigence de meilleure qualité de son et d’image : HD, 3DTV, </a:t>
            </a:r>
            <a:r>
              <a:rPr lang="fr-FR" sz="3200" dirty="0" err="1" smtClean="0">
                <a:latin typeface="Tw Cen MT" pitchFamily="34" charset="0"/>
              </a:rPr>
              <a:t>etc</a:t>
            </a:r>
            <a:r>
              <a:rPr lang="fr-FR" sz="3200" dirty="0" smtClean="0">
                <a:latin typeface="Tw Cen MT" pitchFamily="34" charset="0"/>
              </a:rPr>
              <a:t>…</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idx="1"/>
          </p:nvPr>
        </p:nvSpPr>
        <p:spPr>
          <a:xfrm>
            <a:off x="457200" y="1557338"/>
            <a:ext cx="8229600" cy="4568825"/>
          </a:xfrm>
        </p:spPr>
        <p:txBody>
          <a:bodyPr/>
          <a:lstStyle/>
          <a:p>
            <a:pPr eaLnBrk="1" hangingPunct="1">
              <a:lnSpc>
                <a:spcPct val="90000"/>
              </a:lnSpc>
              <a:buFont typeface="Wingdings 2" pitchFamily="18" charset="2"/>
              <a:buNone/>
            </a:pPr>
            <a:r>
              <a:rPr lang="fr-FR" sz="3200" dirty="0" smtClean="0">
                <a:latin typeface="Tw Cen MT" pitchFamily="34" charset="0"/>
              </a:rPr>
              <a:t>5 Développement de la concurrence :Arrivée de nouveaux acteurs sur le marché </a:t>
            </a:r>
          </a:p>
          <a:p>
            <a:pPr eaLnBrk="1" hangingPunct="1">
              <a:lnSpc>
                <a:spcPct val="90000"/>
              </a:lnSpc>
              <a:buFont typeface="Arial" pitchFamily="34" charset="0"/>
              <a:buChar char="•"/>
            </a:pPr>
            <a:r>
              <a:rPr lang="fr-FR" sz="3200" dirty="0" smtClean="0">
                <a:latin typeface="Tw Cen MT" pitchFamily="34" charset="0"/>
              </a:rPr>
              <a:t>Opérateurs de Télécoms </a:t>
            </a:r>
          </a:p>
          <a:p>
            <a:pPr eaLnBrk="1" hangingPunct="1">
              <a:lnSpc>
                <a:spcPct val="90000"/>
              </a:lnSpc>
              <a:buFont typeface="Arial" pitchFamily="34" charset="0"/>
              <a:buChar char="•"/>
            </a:pPr>
            <a:r>
              <a:rPr lang="fr-FR" sz="3200" dirty="0" smtClean="0">
                <a:latin typeface="Tw Cen MT" pitchFamily="34" charset="0"/>
              </a:rPr>
              <a:t>FAI</a:t>
            </a:r>
          </a:p>
          <a:p>
            <a:pPr eaLnBrk="1" hangingPunct="1">
              <a:lnSpc>
                <a:spcPct val="90000"/>
              </a:lnSpc>
              <a:buFont typeface="Arial" pitchFamily="34" charset="0"/>
              <a:buChar char="•"/>
            </a:pPr>
            <a:r>
              <a:rPr lang="fr-FR" sz="3200" dirty="0" smtClean="0">
                <a:latin typeface="Tw Cen MT" pitchFamily="34" charset="0"/>
              </a:rPr>
              <a:t>Réseaux sociaux (</a:t>
            </a:r>
            <a:r>
              <a:rPr lang="fr-FR" sz="3200" dirty="0" err="1" smtClean="0">
                <a:latin typeface="Tw Cen MT" pitchFamily="34" charset="0"/>
              </a:rPr>
              <a:t>Facebook,Youtube,Twitter</a:t>
            </a:r>
            <a:r>
              <a:rPr lang="fr-FR" sz="3200" dirty="0" smtClean="0">
                <a:latin typeface="Tw Cen MT" pitchFamily="34" charset="0"/>
              </a:rPr>
              <a:t>, </a:t>
            </a:r>
            <a:r>
              <a:rPr lang="fr-FR" sz="3200" dirty="0" err="1" smtClean="0">
                <a:latin typeface="Tw Cen MT" pitchFamily="34" charset="0"/>
              </a:rPr>
              <a:t>etc</a:t>
            </a:r>
            <a:r>
              <a:rPr lang="fr-FR" sz="3200" dirty="0" smtClean="0">
                <a:latin typeface="Tw Cen MT" pitchFamily="34" charset="0"/>
              </a:rPr>
              <a:t>…)</a:t>
            </a:r>
          </a:p>
          <a:p>
            <a:pPr eaLnBrk="1" hangingPunct="1">
              <a:lnSpc>
                <a:spcPct val="90000"/>
              </a:lnSpc>
              <a:buFont typeface="Wingdings 2" pitchFamily="18" charset="2"/>
              <a:buNone/>
            </a:pPr>
            <a:endParaRPr lang="fr-FR" sz="3200" dirty="0" smtClean="0">
              <a:latin typeface="Tw Cen MT" pitchFamily="34" charset="0"/>
            </a:endParaRPr>
          </a:p>
          <a:p>
            <a:pPr eaLnBrk="1" hangingPunct="1">
              <a:lnSpc>
                <a:spcPct val="90000"/>
              </a:lnSpc>
              <a:buFont typeface="Wingdings 2" pitchFamily="18" charset="2"/>
              <a:buNone/>
            </a:pPr>
            <a:r>
              <a:rPr lang="fr-FR" sz="3200" dirty="0" smtClean="0">
                <a:latin typeface="Tw Cen MT" pitchFamily="34" charset="0"/>
              </a:rPr>
              <a:t>6 Bataille de normes et de standards (terminaux de réception, adaptateurs et décodeurs</a:t>
            </a:r>
          </a:p>
          <a:p>
            <a:pPr eaLnBrk="1" hangingPunct="1">
              <a:lnSpc>
                <a:spcPct val="90000"/>
              </a:lnSpc>
              <a:buFontTx/>
              <a:buNone/>
            </a:pPr>
            <a:endParaRPr lang="fr-FR" dirty="0" smtClean="0"/>
          </a:p>
          <a:p>
            <a:pPr eaLnBrk="1" hangingPunct="1">
              <a:lnSpc>
                <a:spcPct val="90000"/>
              </a:lnSpc>
              <a:buFontTx/>
              <a:buNone/>
            </a:pPr>
            <a:endParaRPr lang="fr-FR" b="1" dirty="0"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3"/>
          <p:cNvSpPr>
            <a:spLocks noGrp="1"/>
          </p:cNvSpPr>
          <p:nvPr>
            <p:ph type="title"/>
          </p:nvPr>
        </p:nvSpPr>
        <p:spPr>
          <a:xfrm>
            <a:off x="323850" y="333375"/>
            <a:ext cx="7993063" cy="1655763"/>
          </a:xfrm>
        </p:spPr>
        <p:txBody>
          <a:bodyPr/>
          <a:lstStyle/>
          <a:p>
            <a:pPr algn="ctr" eaLnBrk="1" hangingPunct="1"/>
            <a:r>
              <a:rPr lang="en-CA" sz="2400" b="1" smtClean="0">
                <a:latin typeface="Tw Cen MT" pitchFamily="34" charset="0"/>
              </a:rPr>
              <a:t>7</a:t>
            </a:r>
            <a:r>
              <a:rPr lang="en-CA" sz="3200" b="1" smtClean="0">
                <a:solidFill>
                  <a:srgbClr val="FF0000"/>
                </a:solidFill>
                <a:latin typeface="Tw Cen MT" pitchFamily="34" charset="0"/>
              </a:rPr>
              <a:t> </a:t>
            </a:r>
            <a:r>
              <a:rPr lang="en-CA" sz="2400" b="1" smtClean="0">
                <a:solidFill>
                  <a:srgbClr val="FF0000"/>
                </a:solidFill>
                <a:latin typeface="Tw Cen MT" pitchFamily="34" charset="0"/>
              </a:rPr>
              <a:t>ENGAGEMENT INTERNATIONAL DANS LE CADRE DE LA CRR 06 ET CMR 07 </a:t>
            </a:r>
            <a:endParaRPr lang="fr-CA" sz="3200" b="1" smtClean="0">
              <a:solidFill>
                <a:srgbClr val="FF0000"/>
              </a:solidFill>
              <a:latin typeface="Tw Cen MT" pitchFamily="34" charset="0"/>
            </a:endParaRPr>
          </a:p>
        </p:txBody>
      </p:sp>
      <p:sp>
        <p:nvSpPr>
          <p:cNvPr id="19458" name="Rectangle 3"/>
          <p:cNvSpPr>
            <a:spLocks noGrp="1" noChangeArrowheads="1"/>
          </p:cNvSpPr>
          <p:nvPr>
            <p:ph idx="1"/>
          </p:nvPr>
        </p:nvSpPr>
        <p:spPr>
          <a:xfrm>
            <a:off x="685800" y="2205038"/>
            <a:ext cx="7696200" cy="4176712"/>
          </a:xfrm>
        </p:spPr>
        <p:txBody>
          <a:bodyPr>
            <a:normAutofit fontScale="40000" lnSpcReduction="20000"/>
          </a:bodyPr>
          <a:lstStyle/>
          <a:p>
            <a:pPr marL="274320" indent="-274320" algn="ctr" eaLnBrk="1" fontAlgn="auto" hangingPunct="1">
              <a:spcAft>
                <a:spcPts val="0"/>
              </a:spcAft>
              <a:buClr>
                <a:schemeClr val="accent3"/>
              </a:buClr>
              <a:buFont typeface="Wingdings 2" pitchFamily="18" charset="2"/>
              <a:buNone/>
              <a:defRPr/>
            </a:pPr>
            <a:r>
              <a:rPr lang="fr-CA" sz="7000" dirty="0" smtClean="0"/>
              <a:t>La Conférence Régionale des</a:t>
            </a:r>
          </a:p>
          <a:p>
            <a:pPr marL="274320" indent="-274320" algn="ctr" eaLnBrk="1" fontAlgn="auto" hangingPunct="1">
              <a:spcAft>
                <a:spcPts val="0"/>
              </a:spcAft>
              <a:buClr>
                <a:schemeClr val="accent3"/>
              </a:buClr>
              <a:buFontTx/>
              <a:buNone/>
              <a:defRPr/>
            </a:pPr>
            <a:r>
              <a:rPr lang="fr-CA" sz="7000" dirty="0" smtClean="0"/>
              <a:t>Radiocommunications de l'UIT regroupant les</a:t>
            </a:r>
          </a:p>
          <a:p>
            <a:pPr marL="274320" indent="-274320" algn="ctr" eaLnBrk="1" fontAlgn="auto" hangingPunct="1">
              <a:spcAft>
                <a:spcPts val="0"/>
              </a:spcAft>
              <a:buClr>
                <a:schemeClr val="accent3"/>
              </a:buClr>
              <a:buFontTx/>
              <a:buNone/>
              <a:defRPr/>
            </a:pPr>
            <a:r>
              <a:rPr lang="fr-CA" sz="7000" dirty="0" smtClean="0"/>
              <a:t>pays de la Région 1 et une partie de l'Asie, tenue</a:t>
            </a:r>
          </a:p>
          <a:p>
            <a:pPr marL="274320" indent="-274320" algn="ctr" eaLnBrk="1" fontAlgn="auto" hangingPunct="1">
              <a:spcAft>
                <a:spcPts val="0"/>
              </a:spcAft>
              <a:buClr>
                <a:schemeClr val="accent3"/>
              </a:buClr>
              <a:buFontTx/>
              <a:buNone/>
              <a:defRPr/>
            </a:pPr>
            <a:r>
              <a:rPr lang="fr-CA" sz="7000" dirty="0" smtClean="0"/>
              <a:t>à Genève (Suisse) en 2006, a adopté un Plan de</a:t>
            </a:r>
          </a:p>
          <a:p>
            <a:pPr marL="274320" indent="-274320" algn="ctr" eaLnBrk="1" fontAlgn="auto" hangingPunct="1">
              <a:spcAft>
                <a:spcPts val="0"/>
              </a:spcAft>
              <a:buClr>
                <a:schemeClr val="accent3"/>
              </a:buClr>
              <a:buFontTx/>
              <a:buNone/>
              <a:defRPr/>
            </a:pPr>
            <a:r>
              <a:rPr lang="fr-CA" sz="7000" dirty="0" smtClean="0"/>
              <a:t>fréquences pour la radiodiffusion numérique de</a:t>
            </a:r>
          </a:p>
          <a:p>
            <a:pPr marL="274320" indent="-274320" algn="ctr" eaLnBrk="1" fontAlgn="auto" hangingPunct="1">
              <a:spcAft>
                <a:spcPts val="0"/>
              </a:spcAft>
              <a:buClr>
                <a:schemeClr val="accent3"/>
              </a:buClr>
              <a:buFontTx/>
              <a:buNone/>
              <a:defRPr/>
            </a:pPr>
            <a:r>
              <a:rPr lang="fr-CA" sz="7000" dirty="0" smtClean="0"/>
              <a:t>Terre (TNT) dans les bandes de fréquences 		174-230 MHz et 470-862 MHz.</a:t>
            </a:r>
          </a:p>
          <a:p>
            <a:pPr marL="274320" indent="-274320" eaLnBrk="1" fontAlgn="auto" hangingPunct="1">
              <a:spcAft>
                <a:spcPts val="0"/>
              </a:spcAft>
              <a:buClr>
                <a:schemeClr val="accent3"/>
              </a:buClr>
              <a:buFontTx/>
              <a:buNone/>
              <a:defRPr/>
            </a:pPr>
            <a:endParaRPr lang="fr-FR" sz="2400" b="1" dirty="0" smtClean="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u contenu 4"/>
          <p:cNvSpPr>
            <a:spLocks noGrp="1"/>
          </p:cNvSpPr>
          <p:nvPr>
            <p:ph idx="1"/>
          </p:nvPr>
        </p:nvSpPr>
        <p:spPr>
          <a:xfrm>
            <a:off x="323850" y="188913"/>
            <a:ext cx="8569325" cy="6408737"/>
          </a:xfrm>
        </p:spPr>
        <p:txBody>
          <a:bodyPr/>
          <a:lstStyle/>
          <a:p>
            <a:pPr eaLnBrk="1" hangingPunct="1">
              <a:buFont typeface="Wingdings 2" pitchFamily="18" charset="2"/>
              <a:buNone/>
            </a:pPr>
            <a:endParaRPr lang="fr-FR" b="1" dirty="0" smtClean="0"/>
          </a:p>
          <a:p>
            <a:pPr eaLnBrk="1" hangingPunct="1">
              <a:buFont typeface="Wingdings 2" pitchFamily="18" charset="2"/>
              <a:buNone/>
            </a:pPr>
            <a:r>
              <a:rPr lang="fr-FR" sz="3200" b="1" dirty="0" smtClean="0">
                <a:solidFill>
                  <a:srgbClr val="0070C0"/>
                </a:solidFill>
                <a:latin typeface="Tw Cen MT" pitchFamily="34" charset="0"/>
              </a:rPr>
              <a:t>Conformément à ce Plan de fréquences, deux dates ont été fixées:</a:t>
            </a:r>
          </a:p>
          <a:p>
            <a:pPr eaLnBrk="1" hangingPunct="1">
              <a:buFontTx/>
              <a:buChar char="-"/>
            </a:pPr>
            <a:r>
              <a:rPr lang="fr-FR" sz="3200" b="1" dirty="0" smtClean="0">
                <a:solidFill>
                  <a:srgbClr val="FF0000"/>
                </a:solidFill>
                <a:latin typeface="Tw Cen MT" pitchFamily="34" charset="0"/>
              </a:rPr>
              <a:t>2015: </a:t>
            </a:r>
            <a:r>
              <a:rPr lang="fr-FR" sz="3200" b="1" dirty="0" smtClean="0">
                <a:solidFill>
                  <a:srgbClr val="0070C0"/>
                </a:solidFill>
                <a:latin typeface="Tw Cen MT" pitchFamily="34" charset="0"/>
              </a:rPr>
              <a:t>pour l'arrêt des émissions analogiques actuelles dans la bande 470-862 MHz et la mise en service de la TNT, dans cette bande;</a:t>
            </a:r>
          </a:p>
          <a:p>
            <a:pPr eaLnBrk="1" hangingPunct="1">
              <a:buFontTx/>
              <a:buChar char="-"/>
            </a:pPr>
            <a:r>
              <a:rPr lang="fr-FR" sz="3200" b="1" dirty="0" smtClean="0">
                <a:solidFill>
                  <a:srgbClr val="FF0000"/>
                </a:solidFill>
                <a:latin typeface="Tw Cen MT" pitchFamily="34" charset="0"/>
              </a:rPr>
              <a:t>2020: </a:t>
            </a:r>
            <a:r>
              <a:rPr lang="fr-FR" sz="3200" b="1" dirty="0" smtClean="0">
                <a:solidFill>
                  <a:srgbClr val="0070C0"/>
                </a:solidFill>
                <a:latin typeface="Tw Cen MT" pitchFamily="34" charset="0"/>
              </a:rPr>
              <a:t>pour l'arrêt des émissions analogiques actuelles dans la bande 174-230 MHz, et la mise en service de la TNT, dans cette bande.</a:t>
            </a:r>
          </a:p>
          <a:p>
            <a:pPr algn="ctr" eaLnBrk="1" hangingPunct="1">
              <a:buFont typeface="Wingdings 2" pitchFamily="18" charset="2"/>
              <a:buNone/>
            </a:pPr>
            <a:endParaRPr lang="fr-FR" sz="3200" dirty="0" smtClean="0">
              <a:solidFill>
                <a:srgbClr val="C00000"/>
              </a:solidFill>
              <a:latin typeface="Tw Cen MT" pitchFamily="34"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p:cNvSpPr>
            <a:spLocks noGrp="1"/>
          </p:cNvSpPr>
          <p:nvPr>
            <p:ph type="title"/>
          </p:nvPr>
        </p:nvSpPr>
        <p:spPr>
          <a:xfrm>
            <a:off x="250825" y="1484313"/>
            <a:ext cx="8424863" cy="2700337"/>
          </a:xfrm>
        </p:spPr>
        <p:txBody>
          <a:bodyPr/>
          <a:lstStyle/>
          <a:p>
            <a:pPr algn="ctr" eaLnBrk="1" hangingPunct="1"/>
            <a:r>
              <a:rPr lang="en-CA" dirty="0" smtClean="0">
                <a:solidFill>
                  <a:srgbClr val="002060"/>
                </a:solidFill>
              </a:rPr>
              <a:t>Le passage de la diffusion </a:t>
            </a:r>
            <a:r>
              <a:rPr lang="en-CA" dirty="0" err="1" smtClean="0">
                <a:solidFill>
                  <a:srgbClr val="002060"/>
                </a:solidFill>
              </a:rPr>
              <a:t>terrestre</a:t>
            </a:r>
            <a:r>
              <a:rPr lang="en-CA" dirty="0" smtClean="0">
                <a:solidFill>
                  <a:srgbClr val="002060"/>
                </a:solidFill>
              </a:rPr>
              <a:t> de </a:t>
            </a:r>
            <a:r>
              <a:rPr lang="en-CA" dirty="0" err="1" smtClean="0">
                <a:solidFill>
                  <a:srgbClr val="002060"/>
                </a:solidFill>
              </a:rPr>
              <a:t>l‘analogique</a:t>
            </a:r>
            <a:r>
              <a:rPr lang="en-CA" dirty="0" smtClean="0">
                <a:solidFill>
                  <a:srgbClr val="002060"/>
                </a:solidFill>
              </a:rPr>
              <a:t> au </a:t>
            </a:r>
            <a:r>
              <a:rPr lang="en-CA" dirty="0" err="1" smtClean="0">
                <a:solidFill>
                  <a:srgbClr val="002060"/>
                </a:solidFill>
              </a:rPr>
              <a:t>numérique</a:t>
            </a:r>
            <a:r>
              <a:rPr lang="en-CA" dirty="0" smtClean="0">
                <a:solidFill>
                  <a:srgbClr val="002060"/>
                </a:solidFill>
              </a:rPr>
              <a:t>,  </a:t>
            </a:r>
            <a:r>
              <a:rPr lang="en-CA" dirty="0" err="1" smtClean="0">
                <a:solidFill>
                  <a:srgbClr val="FF0000"/>
                </a:solidFill>
              </a:rPr>
              <a:t>c’est</a:t>
            </a:r>
            <a:r>
              <a:rPr lang="en-CA" dirty="0" smtClean="0">
                <a:solidFill>
                  <a:srgbClr val="FF0000"/>
                </a:solidFill>
              </a:rPr>
              <a:t> quoi?</a:t>
            </a:r>
            <a:endParaRPr lang="fr-CA" dirty="0" smtClean="0">
              <a:solidFill>
                <a:srgbClr val="FF0000"/>
              </a:solidFill>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0" y="1484312"/>
            <a:ext cx="9144000" cy="3816895"/>
          </a:xfrm>
        </p:spPr>
        <p:txBody>
          <a:bodyPr/>
          <a:lstStyle/>
          <a:p>
            <a:pPr eaLnBrk="1" hangingPunct="1"/>
            <a:endParaRPr lang="fr-CA" dirty="0" smtClean="0"/>
          </a:p>
          <a:p>
            <a:pPr eaLnBrk="1" hangingPunct="1"/>
            <a:endParaRPr lang="fr-CA" dirty="0" smtClean="0"/>
          </a:p>
          <a:p>
            <a:pPr algn="ctr" eaLnBrk="1" hangingPunct="1">
              <a:buFont typeface="Wingdings 2" pitchFamily="18" charset="2"/>
              <a:buNone/>
            </a:pPr>
            <a:r>
              <a:rPr lang="fr-CA" sz="3600" dirty="0" smtClean="0">
                <a:solidFill>
                  <a:srgbClr val="002060"/>
                </a:solidFill>
                <a:latin typeface="Tw Cen MT" pitchFamily="34" charset="0"/>
              </a:rPr>
              <a:t>Le passage de la diffusion terrestre au numérique, c’est l’arrêt de la diffusion analogique des chaines de télévisions et de radios, et son remplacement par la diffusion numérique.</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idx="1"/>
          </p:nvPr>
        </p:nvSpPr>
        <p:spPr>
          <a:xfrm>
            <a:off x="685800" y="549275"/>
            <a:ext cx="7696200" cy="5759450"/>
          </a:xfrm>
        </p:spPr>
        <p:txBody>
          <a:bodyPr>
            <a:normAutofit fontScale="92500" lnSpcReduction="10000"/>
          </a:bodyPr>
          <a:lstStyle/>
          <a:p>
            <a:pPr marL="274320" indent="-274320" eaLnBrk="1" fontAlgn="auto" hangingPunct="1">
              <a:spcAft>
                <a:spcPts val="0"/>
              </a:spcAft>
              <a:buClr>
                <a:schemeClr val="accent3"/>
              </a:buClr>
              <a:buFont typeface="Wingdings 2"/>
              <a:buChar char=""/>
              <a:defRPr/>
            </a:pPr>
            <a:endParaRPr lang="fr-CA" b="1" dirty="0" smtClean="0"/>
          </a:p>
          <a:p>
            <a:pPr marL="274320" indent="-274320" eaLnBrk="1" fontAlgn="auto" hangingPunct="1">
              <a:spcAft>
                <a:spcPts val="0"/>
              </a:spcAft>
              <a:buClr>
                <a:schemeClr val="accent3"/>
              </a:buClr>
              <a:buFont typeface="Wingdings 2"/>
              <a:buChar char=""/>
              <a:defRPr/>
            </a:pPr>
            <a:r>
              <a:rPr lang="fr-CA" sz="3200" b="1" dirty="0" smtClean="0">
                <a:solidFill>
                  <a:srgbClr val="FF0000"/>
                </a:solidFill>
                <a:latin typeface="Tw Cen MT" pitchFamily="34" charset="0"/>
              </a:rPr>
              <a:t>En analogique </a:t>
            </a:r>
            <a:r>
              <a:rPr lang="fr-CA" sz="3200" b="1" dirty="0" smtClean="0">
                <a:latin typeface="Tw Cen MT" pitchFamily="34" charset="0"/>
              </a:rPr>
              <a:t>: </a:t>
            </a:r>
            <a:r>
              <a:rPr lang="fr-CA" sz="3200" dirty="0" smtClean="0">
                <a:latin typeface="Tw Cen MT" pitchFamily="34" charset="0"/>
              </a:rPr>
              <a:t>une chaîne de télévision est diffusée  sur une fréquence ou canal </a:t>
            </a:r>
          </a:p>
          <a:p>
            <a:pPr marL="274320" indent="-274320" eaLnBrk="1" fontAlgn="auto" hangingPunct="1">
              <a:spcAft>
                <a:spcPts val="0"/>
              </a:spcAft>
              <a:buClr>
                <a:schemeClr val="accent3"/>
              </a:buClr>
              <a:buFontTx/>
              <a:buNone/>
              <a:defRPr/>
            </a:pPr>
            <a:r>
              <a:rPr lang="fr-CA" sz="3200" dirty="0" smtClean="0">
                <a:latin typeface="Tw Cen MT" pitchFamily="34" charset="0"/>
              </a:rPr>
              <a:t>  </a:t>
            </a:r>
            <a:r>
              <a:rPr lang="fr-CA" sz="3200" dirty="0" smtClean="0">
                <a:solidFill>
                  <a:schemeClr val="tx2"/>
                </a:solidFill>
                <a:latin typeface="Tw Cen MT" pitchFamily="34" charset="0"/>
              </a:rPr>
              <a:t>(1 canal de 8MHz= 1 chaine)</a:t>
            </a:r>
          </a:p>
          <a:p>
            <a:pPr marL="274320" indent="-274320" eaLnBrk="1" fontAlgn="auto" hangingPunct="1">
              <a:spcAft>
                <a:spcPts val="0"/>
              </a:spcAft>
              <a:buClr>
                <a:schemeClr val="accent3"/>
              </a:buClr>
              <a:buFontTx/>
              <a:buNone/>
              <a:defRPr/>
            </a:pPr>
            <a:endParaRPr lang="fr-CA" sz="3200" dirty="0" smtClean="0">
              <a:latin typeface="Tw Cen MT" pitchFamily="34" charset="0"/>
            </a:endParaRPr>
          </a:p>
          <a:p>
            <a:pPr marL="274320" indent="-274320" eaLnBrk="1" fontAlgn="auto" hangingPunct="1">
              <a:spcAft>
                <a:spcPts val="0"/>
              </a:spcAft>
              <a:buClr>
                <a:schemeClr val="accent3"/>
              </a:buClr>
              <a:buFont typeface="Wingdings 2"/>
              <a:buChar char=""/>
              <a:defRPr/>
            </a:pPr>
            <a:r>
              <a:rPr lang="fr-CA" sz="3200" b="1" dirty="0" smtClean="0">
                <a:solidFill>
                  <a:srgbClr val="FF0000"/>
                </a:solidFill>
                <a:latin typeface="Tw Cen MT" pitchFamily="34" charset="0"/>
              </a:rPr>
              <a:t>En numérique </a:t>
            </a:r>
            <a:r>
              <a:rPr lang="fr-CA" sz="3200" b="1" dirty="0" smtClean="0">
                <a:latin typeface="Tw Cen MT" pitchFamily="34" charset="0"/>
              </a:rPr>
              <a:t>: </a:t>
            </a:r>
            <a:r>
              <a:rPr lang="fr-CA" sz="3200" dirty="0" smtClean="0">
                <a:latin typeface="Tw Cen MT" pitchFamily="34" charset="0"/>
              </a:rPr>
              <a:t>on peut diffuser dans un même canal</a:t>
            </a:r>
            <a:r>
              <a:rPr lang="fr-FR" sz="3200" dirty="0" smtClean="0">
                <a:latin typeface="Tw Cen MT" pitchFamily="34" charset="0"/>
              </a:rPr>
              <a:t> </a:t>
            </a:r>
            <a:r>
              <a:rPr lang="fr-CA" sz="3200" dirty="0" smtClean="0">
                <a:latin typeface="Tw Cen MT" pitchFamily="34" charset="0"/>
              </a:rPr>
              <a:t>analogique plusieurs programmes organisés en </a:t>
            </a:r>
            <a:r>
              <a:rPr lang="fr-CA" sz="3200" b="1" dirty="0" smtClean="0">
                <a:solidFill>
                  <a:srgbClr val="C00000"/>
                </a:solidFill>
                <a:latin typeface="Tw Cen MT" pitchFamily="34" charset="0"/>
              </a:rPr>
              <a:t>"multiplex de programmes".</a:t>
            </a:r>
          </a:p>
          <a:p>
            <a:pPr marL="274320" indent="-274320" eaLnBrk="1" fontAlgn="auto" hangingPunct="1">
              <a:spcAft>
                <a:spcPts val="0"/>
              </a:spcAft>
              <a:buClr>
                <a:schemeClr val="accent3"/>
              </a:buClr>
              <a:buFontTx/>
              <a:buNone/>
              <a:defRPr/>
            </a:pPr>
            <a:endParaRPr lang="en-CA" sz="3200" b="1" i="1" dirty="0" smtClean="0">
              <a:solidFill>
                <a:schemeClr val="tx2"/>
              </a:solidFill>
              <a:latin typeface="Tw Cen MT" pitchFamily="34" charset="0"/>
            </a:endParaRPr>
          </a:p>
          <a:p>
            <a:pPr marL="274320" indent="-274320" eaLnBrk="1" fontAlgn="auto" hangingPunct="1">
              <a:spcAft>
                <a:spcPts val="0"/>
              </a:spcAft>
              <a:buClr>
                <a:schemeClr val="accent3"/>
              </a:buClr>
              <a:buFontTx/>
              <a:buNone/>
              <a:defRPr/>
            </a:pPr>
            <a:endParaRPr lang="en-CA" sz="3200" b="1" i="1" dirty="0" smtClean="0">
              <a:solidFill>
                <a:schemeClr val="tx2"/>
              </a:solidFill>
              <a:latin typeface="Tw Cen MT" pitchFamily="34" charset="0"/>
            </a:endParaRPr>
          </a:p>
          <a:p>
            <a:pPr marL="274320" indent="-274320" eaLnBrk="1" fontAlgn="auto" hangingPunct="1">
              <a:spcAft>
                <a:spcPts val="0"/>
              </a:spcAft>
              <a:buClr>
                <a:schemeClr val="accent3"/>
              </a:buClr>
              <a:buFontTx/>
              <a:buNone/>
              <a:defRPr/>
            </a:pPr>
            <a:r>
              <a:rPr lang="en-CA" sz="3200" b="1" i="1" dirty="0" smtClean="0">
                <a:solidFill>
                  <a:schemeClr val="tx2"/>
                </a:solidFill>
                <a:latin typeface="Tw Cen MT" pitchFamily="34" charset="0"/>
              </a:rPr>
              <a:t>1 canal = 7 </a:t>
            </a:r>
            <a:r>
              <a:rPr lang="en-CA" sz="3200" b="1" i="1" dirty="0" err="1" smtClean="0">
                <a:solidFill>
                  <a:schemeClr val="tx2"/>
                </a:solidFill>
                <a:latin typeface="Tw Cen MT" pitchFamily="34" charset="0"/>
              </a:rPr>
              <a:t>ou</a:t>
            </a:r>
            <a:r>
              <a:rPr lang="en-CA" sz="3200" b="1" i="1" dirty="0" smtClean="0">
                <a:solidFill>
                  <a:schemeClr val="tx2"/>
                </a:solidFill>
                <a:latin typeface="Tw Cen MT" pitchFamily="34" charset="0"/>
              </a:rPr>
              <a:t> 14 </a:t>
            </a:r>
            <a:r>
              <a:rPr lang="en-CA" sz="3200" b="1" i="1" dirty="0" err="1" smtClean="0">
                <a:solidFill>
                  <a:schemeClr val="tx2"/>
                </a:solidFill>
                <a:latin typeface="Tw Cen MT" pitchFamily="34" charset="0"/>
              </a:rPr>
              <a:t>ou</a:t>
            </a:r>
            <a:r>
              <a:rPr lang="en-CA" sz="3200" b="1" i="1" dirty="0" smtClean="0">
                <a:solidFill>
                  <a:schemeClr val="tx2"/>
                </a:solidFill>
                <a:latin typeface="Tw Cen MT" pitchFamily="34" charset="0"/>
              </a:rPr>
              <a:t> 23  </a:t>
            </a:r>
            <a:r>
              <a:rPr lang="en-CA" sz="3200" b="1" i="1" dirty="0" err="1" smtClean="0">
                <a:solidFill>
                  <a:schemeClr val="tx2"/>
                </a:solidFill>
                <a:latin typeface="Tw Cen MT" pitchFamily="34" charset="0"/>
              </a:rPr>
              <a:t>chaines</a:t>
            </a:r>
            <a:r>
              <a:rPr lang="en-CA" sz="3200" b="1" i="1" dirty="0" smtClean="0">
                <a:solidFill>
                  <a:schemeClr val="tx2"/>
                </a:solidFill>
                <a:latin typeface="Tw Cen MT" pitchFamily="34" charset="0"/>
              </a:rPr>
              <a:t> en </a:t>
            </a:r>
            <a:r>
              <a:rPr lang="en-CA" sz="3200" b="1" i="1" dirty="0" err="1" smtClean="0">
                <a:solidFill>
                  <a:schemeClr val="tx2"/>
                </a:solidFill>
                <a:latin typeface="Tw Cen MT" pitchFamily="34" charset="0"/>
              </a:rPr>
              <a:t>fonction</a:t>
            </a:r>
            <a:r>
              <a:rPr lang="en-CA" sz="3200" b="1" i="1" dirty="0" smtClean="0">
                <a:solidFill>
                  <a:schemeClr val="tx2"/>
                </a:solidFill>
                <a:latin typeface="Tw Cen MT" pitchFamily="34" charset="0"/>
              </a:rPr>
              <a:t> du MODCOD</a:t>
            </a:r>
            <a:endParaRPr lang="fr-FR" sz="3200" b="1" i="1" dirty="0" smtClean="0">
              <a:solidFill>
                <a:schemeClr val="tx2"/>
              </a:solidFill>
              <a:latin typeface="Tw Cen MT"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u contenu 2"/>
          <p:cNvSpPr>
            <a:spLocks noGrp="1"/>
          </p:cNvSpPr>
          <p:nvPr>
            <p:ph idx="1"/>
          </p:nvPr>
        </p:nvSpPr>
        <p:spPr>
          <a:xfrm>
            <a:off x="250824" y="549275"/>
            <a:ext cx="8641655" cy="5903913"/>
          </a:xfrm>
        </p:spPr>
        <p:txBody>
          <a:bodyPr/>
          <a:lstStyle/>
          <a:p>
            <a:pPr lvl="3" algn="r" rtl="1" eaLnBrk="1" hangingPunct="1"/>
            <a:endParaRPr lang="fr-CA" dirty="0" smtClean="0"/>
          </a:p>
        </p:txBody>
      </p:sp>
      <p:grpSp>
        <p:nvGrpSpPr>
          <p:cNvPr id="2" name="Groupe 38"/>
          <p:cNvGrpSpPr/>
          <p:nvPr/>
        </p:nvGrpSpPr>
        <p:grpSpPr>
          <a:xfrm>
            <a:off x="323528" y="1124744"/>
            <a:ext cx="8477338" cy="4991136"/>
            <a:chOff x="309504" y="1295384"/>
            <a:chExt cx="8477338" cy="4991136"/>
          </a:xfrm>
          <a:solidFill>
            <a:schemeClr val="bg2"/>
          </a:solidFill>
        </p:grpSpPr>
        <p:sp>
          <p:nvSpPr>
            <p:cNvPr id="5" name="Rectangle à coins arrondis 4"/>
            <p:cNvSpPr/>
            <p:nvPr/>
          </p:nvSpPr>
          <p:spPr>
            <a:xfrm>
              <a:off x="309504" y="1295384"/>
              <a:ext cx="1905057" cy="4786346"/>
            </a:xfrm>
            <a:prstGeom prst="roundRect">
              <a:avLst/>
            </a:prstGeom>
            <a:grpFill/>
            <a:ln>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 name="Rectangle à coins arrondis 5"/>
            <p:cNvSpPr/>
            <p:nvPr/>
          </p:nvSpPr>
          <p:spPr>
            <a:xfrm>
              <a:off x="2500264" y="1295384"/>
              <a:ext cx="1905057" cy="4786346"/>
            </a:xfrm>
            <a:prstGeom prst="roundRect">
              <a:avLst/>
            </a:prstGeom>
            <a:grpFill/>
            <a:ln>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7" name="Rectangle à coins arrondis 6"/>
            <p:cNvSpPr/>
            <p:nvPr/>
          </p:nvSpPr>
          <p:spPr>
            <a:xfrm>
              <a:off x="4691024" y="1295384"/>
              <a:ext cx="1905057" cy="4991136"/>
            </a:xfrm>
            <a:prstGeom prst="roundRect">
              <a:avLst/>
            </a:prstGeom>
            <a:grpFill/>
            <a:ln>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8" name="Rectangle à coins arrondis 7"/>
            <p:cNvSpPr/>
            <p:nvPr/>
          </p:nvSpPr>
          <p:spPr>
            <a:xfrm>
              <a:off x="6881785" y="1295384"/>
              <a:ext cx="1905057" cy="4991136"/>
            </a:xfrm>
            <a:prstGeom prst="roundRect">
              <a:avLst/>
            </a:prstGeom>
            <a:grpFill/>
            <a:ln>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sp>
        <p:nvSpPr>
          <p:cNvPr id="9" name="Rectangle à coins arrondis 8"/>
          <p:cNvSpPr/>
          <p:nvPr/>
        </p:nvSpPr>
        <p:spPr>
          <a:xfrm>
            <a:off x="514350" y="1330325"/>
            <a:ext cx="1538288" cy="122396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 name="Rectangle à coins arrondis 9"/>
          <p:cNvSpPr/>
          <p:nvPr/>
        </p:nvSpPr>
        <p:spPr>
          <a:xfrm>
            <a:off x="2690813" y="1330325"/>
            <a:ext cx="1538287" cy="122396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1" name="Rectangle à coins arrondis 10"/>
          <p:cNvSpPr/>
          <p:nvPr/>
        </p:nvSpPr>
        <p:spPr>
          <a:xfrm>
            <a:off x="4872038" y="1330325"/>
            <a:ext cx="1538287" cy="1223963"/>
          </a:xfrm>
          <a:prstGeom prst="roundRect">
            <a:avLst/>
          </a:prstGeom>
          <a:solidFill>
            <a:schemeClr val="bg1"/>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2" name="Rectangle à coins arrondis 11"/>
          <p:cNvSpPr/>
          <p:nvPr/>
        </p:nvSpPr>
        <p:spPr>
          <a:xfrm>
            <a:off x="7048500" y="1330325"/>
            <a:ext cx="1538288" cy="1223963"/>
          </a:xfrm>
          <a:prstGeom prst="roundRect">
            <a:avLst/>
          </a:prstGeom>
          <a:solidFill>
            <a:schemeClr val="bg1"/>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36872" name="ZoneTexte 48"/>
          <p:cNvSpPr txBox="1">
            <a:spLocks noChangeArrowheads="1"/>
          </p:cNvSpPr>
          <p:nvPr/>
        </p:nvSpPr>
        <p:spPr bwMode="auto">
          <a:xfrm>
            <a:off x="585788" y="1401763"/>
            <a:ext cx="1362075" cy="738187"/>
          </a:xfrm>
          <a:prstGeom prst="rect">
            <a:avLst/>
          </a:prstGeom>
          <a:noFill/>
          <a:ln w="9525">
            <a:noFill/>
            <a:miter lim="800000"/>
            <a:headEnd/>
            <a:tailEnd/>
          </a:ln>
        </p:spPr>
        <p:txBody>
          <a:bodyPr>
            <a:spAutoFit/>
          </a:bodyPr>
          <a:lstStyle/>
          <a:p>
            <a:pPr algn="ctr"/>
            <a:r>
              <a:rPr lang="fr-FR" sz="1400" b="1">
                <a:latin typeface="Trebuchet MS" pitchFamily="34" charset="0"/>
              </a:rPr>
              <a:t>DVB-T</a:t>
            </a:r>
          </a:p>
          <a:p>
            <a:pPr algn="ctr"/>
            <a:r>
              <a:rPr lang="fr-FR" sz="1400">
                <a:latin typeface="Trebuchet MS" pitchFamily="34" charset="0"/>
              </a:rPr>
              <a:t>24,882 Mb/s</a:t>
            </a:r>
          </a:p>
          <a:p>
            <a:pPr algn="ctr"/>
            <a:r>
              <a:rPr lang="fr-FR" sz="1400" b="1">
                <a:latin typeface="Trebuchet MS" pitchFamily="34" charset="0"/>
              </a:rPr>
              <a:t>7 SD MPEG-2</a:t>
            </a:r>
          </a:p>
        </p:txBody>
      </p:sp>
      <p:sp>
        <p:nvSpPr>
          <p:cNvPr id="36873" name="ZoneTexte 49"/>
          <p:cNvSpPr txBox="1">
            <a:spLocks noChangeArrowheads="1"/>
          </p:cNvSpPr>
          <p:nvPr/>
        </p:nvSpPr>
        <p:spPr bwMode="auto">
          <a:xfrm>
            <a:off x="2795588" y="1401763"/>
            <a:ext cx="1362075" cy="738187"/>
          </a:xfrm>
          <a:prstGeom prst="rect">
            <a:avLst/>
          </a:prstGeom>
          <a:noFill/>
          <a:ln w="9525">
            <a:noFill/>
            <a:miter lim="800000"/>
            <a:headEnd/>
            <a:tailEnd/>
          </a:ln>
        </p:spPr>
        <p:txBody>
          <a:bodyPr>
            <a:spAutoFit/>
          </a:bodyPr>
          <a:lstStyle/>
          <a:p>
            <a:pPr algn="ctr"/>
            <a:r>
              <a:rPr lang="fr-FR" sz="1400" b="1">
                <a:latin typeface="Trebuchet MS" pitchFamily="34" charset="0"/>
              </a:rPr>
              <a:t>DVB-T</a:t>
            </a:r>
          </a:p>
          <a:p>
            <a:pPr algn="ctr"/>
            <a:r>
              <a:rPr lang="fr-FR" sz="1400">
                <a:latin typeface="Trebuchet MS" pitchFamily="34" charset="0"/>
              </a:rPr>
              <a:t>24,882 Mb/s</a:t>
            </a:r>
          </a:p>
          <a:p>
            <a:pPr algn="ctr"/>
            <a:r>
              <a:rPr lang="fr-FR" sz="1400" b="1">
                <a:latin typeface="Trebuchet MS" pitchFamily="34" charset="0"/>
              </a:rPr>
              <a:t>14 SD MPEG-4</a:t>
            </a:r>
          </a:p>
        </p:txBody>
      </p:sp>
      <p:sp>
        <p:nvSpPr>
          <p:cNvPr id="36874" name="ZoneTexte 50"/>
          <p:cNvSpPr txBox="1">
            <a:spLocks noChangeArrowheads="1"/>
          </p:cNvSpPr>
          <p:nvPr/>
        </p:nvSpPr>
        <p:spPr bwMode="auto">
          <a:xfrm>
            <a:off x="5010150" y="1401763"/>
            <a:ext cx="1362075" cy="738187"/>
          </a:xfrm>
          <a:prstGeom prst="rect">
            <a:avLst/>
          </a:prstGeom>
          <a:noFill/>
          <a:ln w="9525">
            <a:noFill/>
            <a:miter lim="800000"/>
            <a:headEnd/>
            <a:tailEnd/>
          </a:ln>
        </p:spPr>
        <p:txBody>
          <a:bodyPr>
            <a:spAutoFit/>
          </a:bodyPr>
          <a:lstStyle/>
          <a:p>
            <a:pPr algn="ctr"/>
            <a:r>
              <a:rPr lang="fr-FR" sz="1400" b="1">
                <a:solidFill>
                  <a:srgbClr val="0070C0"/>
                </a:solidFill>
                <a:latin typeface="Trebuchet MS" pitchFamily="34" charset="0"/>
              </a:rPr>
              <a:t>DVB-T2</a:t>
            </a:r>
          </a:p>
          <a:p>
            <a:pPr algn="ctr"/>
            <a:r>
              <a:rPr lang="fr-FR" sz="1400">
                <a:latin typeface="Trebuchet MS" pitchFamily="34" charset="0"/>
              </a:rPr>
              <a:t>40,210 Mb/s</a:t>
            </a:r>
          </a:p>
          <a:p>
            <a:pPr algn="ctr"/>
            <a:r>
              <a:rPr lang="fr-FR" sz="1400" b="1">
                <a:solidFill>
                  <a:srgbClr val="FF0000"/>
                </a:solidFill>
                <a:latin typeface="Trebuchet MS" pitchFamily="34" charset="0"/>
              </a:rPr>
              <a:t>23 SD MPEG-4</a:t>
            </a:r>
          </a:p>
        </p:txBody>
      </p:sp>
      <p:sp>
        <p:nvSpPr>
          <p:cNvPr id="36875" name="ZoneTexte 51"/>
          <p:cNvSpPr txBox="1">
            <a:spLocks noChangeArrowheads="1"/>
          </p:cNvSpPr>
          <p:nvPr/>
        </p:nvSpPr>
        <p:spPr bwMode="auto">
          <a:xfrm>
            <a:off x="7153275" y="1473200"/>
            <a:ext cx="1362075" cy="738188"/>
          </a:xfrm>
          <a:prstGeom prst="rect">
            <a:avLst/>
          </a:prstGeom>
          <a:noFill/>
          <a:ln w="9525">
            <a:noFill/>
            <a:miter lim="800000"/>
            <a:headEnd/>
            <a:tailEnd/>
          </a:ln>
        </p:spPr>
        <p:txBody>
          <a:bodyPr>
            <a:spAutoFit/>
          </a:bodyPr>
          <a:lstStyle/>
          <a:p>
            <a:pPr algn="ctr"/>
            <a:r>
              <a:rPr lang="fr-FR" sz="1400" b="1">
                <a:solidFill>
                  <a:srgbClr val="0070C0"/>
                </a:solidFill>
                <a:latin typeface="Trebuchet MS" pitchFamily="34" charset="0"/>
              </a:rPr>
              <a:t>DVB-T2</a:t>
            </a:r>
          </a:p>
          <a:p>
            <a:pPr algn="ctr"/>
            <a:r>
              <a:rPr lang="fr-FR" sz="1400">
                <a:latin typeface="Trebuchet MS" pitchFamily="34" charset="0"/>
              </a:rPr>
              <a:t>40,210 Mb/s</a:t>
            </a:r>
          </a:p>
          <a:p>
            <a:pPr algn="ctr"/>
            <a:r>
              <a:rPr lang="fr-FR" sz="1400" b="1">
                <a:solidFill>
                  <a:srgbClr val="FF0000"/>
                </a:solidFill>
                <a:latin typeface="Trebuchet MS" pitchFamily="34" charset="0"/>
              </a:rPr>
              <a:t>6 HD MPEG-4</a:t>
            </a:r>
          </a:p>
        </p:txBody>
      </p:sp>
      <p:sp>
        <p:nvSpPr>
          <p:cNvPr id="17" name="Rectangle 16"/>
          <p:cNvSpPr/>
          <p:nvPr/>
        </p:nvSpPr>
        <p:spPr>
          <a:xfrm>
            <a:off x="514058" y="2758294"/>
            <a:ext cx="1538286" cy="357190"/>
          </a:xfrm>
          <a:prstGeom prst="rect">
            <a:avLst/>
          </a:prstGeom>
          <a:solidFill>
            <a:srgbClr val="FF0000">
              <a:alpha val="41961"/>
            </a:srgbClr>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8" name="Rectangle 17"/>
          <p:cNvSpPr/>
          <p:nvPr/>
        </p:nvSpPr>
        <p:spPr>
          <a:xfrm>
            <a:off x="514058" y="3115484"/>
            <a:ext cx="1538286" cy="357190"/>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9" name="Rectangle 18"/>
          <p:cNvSpPr/>
          <p:nvPr/>
        </p:nvSpPr>
        <p:spPr>
          <a:xfrm>
            <a:off x="514058" y="3420284"/>
            <a:ext cx="1538286" cy="357190"/>
          </a:xfrm>
          <a:prstGeom prst="rect">
            <a:avLst/>
          </a:prstGeom>
          <a:solidFill>
            <a:srgbClr val="00FF00">
              <a:alpha val="32941"/>
            </a:srgbClr>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0" name="Rectangle 19"/>
          <p:cNvSpPr/>
          <p:nvPr/>
        </p:nvSpPr>
        <p:spPr>
          <a:xfrm>
            <a:off x="514058" y="3777474"/>
            <a:ext cx="1538286" cy="357190"/>
          </a:xfrm>
          <a:prstGeom prst="rect">
            <a:avLst/>
          </a:prstGeom>
          <a:solidFill>
            <a:srgbClr val="33CCFF">
              <a:alpha val="40000"/>
            </a:srgbClr>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1" name="Rectangle 20"/>
          <p:cNvSpPr/>
          <p:nvPr/>
        </p:nvSpPr>
        <p:spPr>
          <a:xfrm>
            <a:off x="514058" y="4115616"/>
            <a:ext cx="1538286" cy="357190"/>
          </a:xfrm>
          <a:prstGeom prst="rect">
            <a:avLst/>
          </a:prstGeom>
          <a:solidFill>
            <a:srgbClr val="800080">
              <a:alpha val="47843"/>
            </a:srgbClr>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2" name="Rectangle 21"/>
          <p:cNvSpPr/>
          <p:nvPr/>
        </p:nvSpPr>
        <p:spPr>
          <a:xfrm>
            <a:off x="514058" y="4472806"/>
            <a:ext cx="1538286" cy="357190"/>
          </a:xfrm>
          <a:prstGeom prst="rect">
            <a:avLst/>
          </a:prstGeom>
          <a:solidFill>
            <a:srgbClr val="FF66CC">
              <a:alpha val="67451"/>
            </a:srgbClr>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3" name="Rectangle 22"/>
          <p:cNvSpPr/>
          <p:nvPr/>
        </p:nvSpPr>
        <p:spPr>
          <a:xfrm>
            <a:off x="514058" y="4829996"/>
            <a:ext cx="1538286" cy="357190"/>
          </a:xfrm>
          <a:prstGeom prst="rect">
            <a:avLst/>
          </a:prstGeom>
          <a:solidFill>
            <a:srgbClr val="98A4AB"/>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4" name="Rectangle 23"/>
          <p:cNvSpPr/>
          <p:nvPr/>
        </p:nvSpPr>
        <p:spPr>
          <a:xfrm>
            <a:off x="2690548" y="2758294"/>
            <a:ext cx="1538286" cy="144000"/>
          </a:xfrm>
          <a:prstGeom prst="rect">
            <a:avLst/>
          </a:prstGeom>
          <a:solidFill>
            <a:srgbClr val="FF0000">
              <a:alpha val="60000"/>
            </a:srgbClr>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5" name="Rectangle 24"/>
          <p:cNvSpPr/>
          <p:nvPr/>
        </p:nvSpPr>
        <p:spPr>
          <a:xfrm>
            <a:off x="2690548" y="3115484"/>
            <a:ext cx="1538286" cy="144000"/>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6" name="Rectangle 25"/>
          <p:cNvSpPr/>
          <p:nvPr/>
        </p:nvSpPr>
        <p:spPr>
          <a:xfrm>
            <a:off x="2690548" y="3420284"/>
            <a:ext cx="1538286" cy="144000"/>
          </a:xfrm>
          <a:prstGeom prst="rect">
            <a:avLst/>
          </a:prstGeom>
          <a:gradFill flip="none" rotWithShape="1">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7" name="Rectangle 26"/>
          <p:cNvSpPr/>
          <p:nvPr/>
        </p:nvSpPr>
        <p:spPr>
          <a:xfrm>
            <a:off x="2690548" y="3777474"/>
            <a:ext cx="1538286" cy="144000"/>
          </a:xfrm>
          <a:prstGeom prst="rect">
            <a:avLst/>
          </a:prstGeom>
          <a:solidFill>
            <a:srgbClr val="00B0F0"/>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8" name="Rectangle 27"/>
          <p:cNvSpPr/>
          <p:nvPr/>
        </p:nvSpPr>
        <p:spPr>
          <a:xfrm>
            <a:off x="2690548" y="4115616"/>
            <a:ext cx="1538286" cy="144000"/>
          </a:xfrm>
          <a:prstGeom prst="rect">
            <a:avLst/>
          </a:prstGeom>
          <a:gradFill flip="none" rotWithShape="1">
            <a:gsLst>
              <a:gs pos="0">
                <a:srgbClr val="7030A0">
                  <a:shade val="30000"/>
                  <a:satMod val="115000"/>
                </a:srgbClr>
              </a:gs>
              <a:gs pos="50000">
                <a:srgbClr val="7030A0">
                  <a:shade val="67500"/>
                  <a:satMod val="115000"/>
                </a:srgbClr>
              </a:gs>
              <a:gs pos="100000">
                <a:srgbClr val="7030A0">
                  <a:shade val="100000"/>
                  <a:satMod val="115000"/>
                </a:srgbClr>
              </a:gs>
            </a:gsLst>
            <a:lin ang="2700000" scaled="1"/>
            <a:tileRect/>
          </a:gra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9" name="Rectangle 28"/>
          <p:cNvSpPr/>
          <p:nvPr/>
        </p:nvSpPr>
        <p:spPr>
          <a:xfrm>
            <a:off x="2690548" y="4472806"/>
            <a:ext cx="1538286" cy="144000"/>
          </a:xfrm>
          <a:prstGeom prst="rect">
            <a:avLst/>
          </a:prstGeom>
          <a:solidFill>
            <a:srgbClr val="FF66CC">
              <a:alpha val="67843"/>
            </a:srgbClr>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30" name="Rectangle 29"/>
          <p:cNvSpPr/>
          <p:nvPr/>
        </p:nvSpPr>
        <p:spPr>
          <a:xfrm>
            <a:off x="2690548" y="4829996"/>
            <a:ext cx="1538286" cy="144000"/>
          </a:xfrm>
          <a:prstGeom prst="rect">
            <a:avLst/>
          </a:prstGeom>
          <a:solidFill>
            <a:srgbClr val="98A4AB"/>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31" name="Rectangle 30"/>
          <p:cNvSpPr/>
          <p:nvPr/>
        </p:nvSpPr>
        <p:spPr>
          <a:xfrm>
            <a:off x="2690548" y="2910694"/>
            <a:ext cx="1538286" cy="144000"/>
          </a:xfrm>
          <a:prstGeom prst="rect">
            <a:avLst/>
          </a:prstGeom>
          <a:solidFill>
            <a:srgbClr val="FFC000">
              <a:alpha val="60000"/>
            </a:srgbClr>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32" name="Rectangle 31"/>
          <p:cNvSpPr/>
          <p:nvPr/>
        </p:nvSpPr>
        <p:spPr>
          <a:xfrm>
            <a:off x="2690548" y="3267884"/>
            <a:ext cx="1538286" cy="144000"/>
          </a:xfrm>
          <a:prstGeom prst="rect">
            <a:avLst/>
          </a:prstGeom>
          <a:solidFill>
            <a:srgbClr val="0070C0"/>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33" name="Rectangle 32"/>
          <p:cNvSpPr/>
          <p:nvPr/>
        </p:nvSpPr>
        <p:spPr>
          <a:xfrm>
            <a:off x="2690548" y="3572684"/>
            <a:ext cx="1538286" cy="144000"/>
          </a:xfrm>
          <a:prstGeom prst="rect">
            <a:avLst/>
          </a:prstGeom>
          <a:solidFill>
            <a:srgbClr val="CCFF99"/>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34" name="Rectangle 33"/>
          <p:cNvSpPr/>
          <p:nvPr/>
        </p:nvSpPr>
        <p:spPr>
          <a:xfrm>
            <a:off x="2690548" y="3929874"/>
            <a:ext cx="1538286" cy="144000"/>
          </a:xfrm>
          <a:prstGeom prst="rect">
            <a:avLst/>
          </a:prstGeom>
          <a:solidFill>
            <a:srgbClr val="FF3300"/>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35" name="Rectangle 34"/>
          <p:cNvSpPr/>
          <p:nvPr/>
        </p:nvSpPr>
        <p:spPr>
          <a:xfrm>
            <a:off x="2690548" y="4268016"/>
            <a:ext cx="1538286" cy="144000"/>
          </a:xfrm>
          <a:prstGeom prst="rect">
            <a:avLst/>
          </a:prstGeom>
          <a:solidFill>
            <a:srgbClr val="FF6600"/>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36" name="Rectangle 35"/>
          <p:cNvSpPr/>
          <p:nvPr/>
        </p:nvSpPr>
        <p:spPr>
          <a:xfrm>
            <a:off x="2690548" y="4625206"/>
            <a:ext cx="1538286" cy="144000"/>
          </a:xfrm>
          <a:prstGeom prst="rect">
            <a:avLst/>
          </a:prstGeom>
          <a:solidFill>
            <a:srgbClr val="00FF00">
              <a:alpha val="67843"/>
            </a:srgbClr>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37" name="Rectangle 36"/>
          <p:cNvSpPr/>
          <p:nvPr/>
        </p:nvSpPr>
        <p:spPr>
          <a:xfrm>
            <a:off x="2690548" y="4982396"/>
            <a:ext cx="1538286" cy="144000"/>
          </a:xfrm>
          <a:prstGeom prst="rect">
            <a:avLst/>
          </a:prstGeom>
          <a:solidFill>
            <a:srgbClr val="FFFF66"/>
          </a:solidFill>
          <a:ln>
            <a:solidFill>
              <a:srgbClr val="5F5F5F"/>
            </a:solidFill>
          </a:ln>
          <a:effectLst>
            <a:glow rad="101600">
              <a:schemeClr val="accent5">
                <a:satMod val="175000"/>
                <a:alpha val="40000"/>
              </a:schemeClr>
            </a:glow>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38" name="Rectangle 37"/>
          <p:cNvSpPr/>
          <p:nvPr/>
        </p:nvSpPr>
        <p:spPr>
          <a:xfrm>
            <a:off x="4905126" y="4436806"/>
            <a:ext cx="1538286" cy="108000"/>
          </a:xfrm>
          <a:prstGeom prst="rect">
            <a:avLst/>
          </a:prstGeom>
          <a:solidFill>
            <a:srgbClr val="FF0000">
              <a:alpha val="60000"/>
            </a:srgbClr>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39" name="Rectangle 38"/>
          <p:cNvSpPr/>
          <p:nvPr/>
        </p:nvSpPr>
        <p:spPr>
          <a:xfrm>
            <a:off x="4905126" y="3115484"/>
            <a:ext cx="1538286" cy="108000"/>
          </a:xfrm>
          <a:prstGeom prst="rect">
            <a:avLst/>
          </a:prstGeom>
          <a:solidFill>
            <a:srgbClr val="FF000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0" name="Rectangle 39"/>
          <p:cNvSpPr/>
          <p:nvPr/>
        </p:nvSpPr>
        <p:spPr>
          <a:xfrm>
            <a:off x="4905126" y="3543550"/>
            <a:ext cx="1538286" cy="108000"/>
          </a:xfrm>
          <a:prstGeom prst="rect">
            <a:avLst/>
          </a:prstGeom>
          <a:gradFill flip="none" rotWithShape="1">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1" name="Rectangle 40"/>
          <p:cNvSpPr/>
          <p:nvPr/>
        </p:nvSpPr>
        <p:spPr>
          <a:xfrm>
            <a:off x="4905126" y="4186492"/>
            <a:ext cx="1538286" cy="108000"/>
          </a:xfrm>
          <a:prstGeom prst="rect">
            <a:avLst/>
          </a:prstGeom>
          <a:solidFill>
            <a:srgbClr val="00B0F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2" name="Rectangle 41"/>
          <p:cNvSpPr/>
          <p:nvPr/>
        </p:nvSpPr>
        <p:spPr>
          <a:xfrm>
            <a:off x="4905126" y="5582062"/>
            <a:ext cx="1538286" cy="108000"/>
          </a:xfrm>
          <a:prstGeom prst="rect">
            <a:avLst/>
          </a:prstGeom>
          <a:solidFill>
            <a:srgbClr val="66FFFF"/>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3" name="Rectangle 42"/>
          <p:cNvSpPr/>
          <p:nvPr/>
        </p:nvSpPr>
        <p:spPr>
          <a:xfrm>
            <a:off x="4905126" y="5474062"/>
            <a:ext cx="1538286" cy="108000"/>
          </a:xfrm>
          <a:prstGeom prst="rect">
            <a:avLst/>
          </a:prstGeom>
          <a:solidFill>
            <a:srgbClr val="0000FF">
              <a:alpha val="67451"/>
            </a:srgbClr>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4" name="Rectangle 43"/>
          <p:cNvSpPr/>
          <p:nvPr/>
        </p:nvSpPr>
        <p:spPr>
          <a:xfrm>
            <a:off x="4905126" y="4901434"/>
            <a:ext cx="1538286" cy="108000"/>
          </a:xfrm>
          <a:prstGeom prst="rect">
            <a:avLst/>
          </a:prstGeom>
          <a:solidFill>
            <a:srgbClr val="CC0099"/>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5" name="Rectangle 44"/>
          <p:cNvSpPr/>
          <p:nvPr/>
        </p:nvSpPr>
        <p:spPr>
          <a:xfrm>
            <a:off x="4905126" y="3258360"/>
            <a:ext cx="1538286" cy="108000"/>
          </a:xfrm>
          <a:prstGeom prst="rect">
            <a:avLst/>
          </a:prstGeom>
          <a:solidFill>
            <a:srgbClr val="FFC000">
              <a:alpha val="60000"/>
            </a:srgbClr>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6" name="Rectangle 45"/>
          <p:cNvSpPr/>
          <p:nvPr/>
        </p:nvSpPr>
        <p:spPr>
          <a:xfrm>
            <a:off x="4905126" y="3472674"/>
            <a:ext cx="1538286" cy="108000"/>
          </a:xfrm>
          <a:prstGeom prst="rect">
            <a:avLst/>
          </a:prstGeom>
          <a:solidFill>
            <a:srgbClr val="0070C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7" name="Rectangle 46"/>
          <p:cNvSpPr/>
          <p:nvPr/>
        </p:nvSpPr>
        <p:spPr>
          <a:xfrm>
            <a:off x="4905126" y="5366062"/>
            <a:ext cx="1538286" cy="108000"/>
          </a:xfrm>
          <a:prstGeom prst="rect">
            <a:avLst/>
          </a:prstGeom>
          <a:solidFill>
            <a:srgbClr val="CCFF99"/>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8" name="Rectangle 47"/>
          <p:cNvSpPr/>
          <p:nvPr/>
        </p:nvSpPr>
        <p:spPr>
          <a:xfrm>
            <a:off x="4905126" y="4001312"/>
            <a:ext cx="1538286" cy="108000"/>
          </a:xfrm>
          <a:prstGeom prst="rect">
            <a:avLst/>
          </a:prstGeom>
          <a:solidFill>
            <a:srgbClr val="FF330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9" name="Rectangle 48"/>
          <p:cNvSpPr/>
          <p:nvPr/>
        </p:nvSpPr>
        <p:spPr>
          <a:xfrm>
            <a:off x="4905126" y="4339454"/>
            <a:ext cx="1538286" cy="108000"/>
          </a:xfrm>
          <a:prstGeom prst="rect">
            <a:avLst/>
          </a:prstGeom>
          <a:solidFill>
            <a:srgbClr val="FF660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0" name="Rectangle 49"/>
          <p:cNvSpPr/>
          <p:nvPr/>
        </p:nvSpPr>
        <p:spPr>
          <a:xfrm>
            <a:off x="4905126" y="4696644"/>
            <a:ext cx="1538286" cy="108000"/>
          </a:xfrm>
          <a:prstGeom prst="rect">
            <a:avLst/>
          </a:prstGeom>
          <a:solidFill>
            <a:srgbClr val="00FF00">
              <a:alpha val="67843"/>
            </a:srgbClr>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1" name="Rectangle 50"/>
          <p:cNvSpPr/>
          <p:nvPr/>
        </p:nvSpPr>
        <p:spPr>
          <a:xfrm>
            <a:off x="4905126" y="4972872"/>
            <a:ext cx="1538286" cy="108000"/>
          </a:xfrm>
          <a:prstGeom prst="rect">
            <a:avLst/>
          </a:prstGeom>
          <a:solidFill>
            <a:srgbClr val="FFFF66"/>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2" name="Rectangle 51"/>
          <p:cNvSpPr/>
          <p:nvPr/>
        </p:nvSpPr>
        <p:spPr>
          <a:xfrm>
            <a:off x="4905126" y="3686426"/>
            <a:ext cx="1538286" cy="108000"/>
          </a:xfrm>
          <a:prstGeom prst="rect">
            <a:avLst/>
          </a:prstGeom>
          <a:solidFill>
            <a:srgbClr val="FF0000">
              <a:alpha val="60000"/>
            </a:srgbClr>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3" name="Rectangle 52"/>
          <p:cNvSpPr/>
          <p:nvPr/>
        </p:nvSpPr>
        <p:spPr>
          <a:xfrm>
            <a:off x="4905126" y="3400674"/>
            <a:ext cx="1538286" cy="108000"/>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4" name="Rectangle 53"/>
          <p:cNvSpPr/>
          <p:nvPr/>
        </p:nvSpPr>
        <p:spPr>
          <a:xfrm>
            <a:off x="4905126" y="3829302"/>
            <a:ext cx="1538286" cy="108000"/>
          </a:xfrm>
          <a:prstGeom prst="rect">
            <a:avLst/>
          </a:prstGeom>
          <a:gradFill flip="none" rotWithShape="1">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5" name="Rectangle 54"/>
          <p:cNvSpPr/>
          <p:nvPr/>
        </p:nvSpPr>
        <p:spPr>
          <a:xfrm>
            <a:off x="4905126" y="3930998"/>
            <a:ext cx="1538286" cy="108000"/>
          </a:xfrm>
          <a:prstGeom prst="rect">
            <a:avLst/>
          </a:prstGeom>
          <a:solidFill>
            <a:srgbClr val="00B0F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6" name="Rectangle 55"/>
          <p:cNvSpPr/>
          <p:nvPr/>
        </p:nvSpPr>
        <p:spPr>
          <a:xfrm>
            <a:off x="4905126" y="4269140"/>
            <a:ext cx="1538286" cy="108000"/>
          </a:xfrm>
          <a:prstGeom prst="rect">
            <a:avLst/>
          </a:prstGeom>
          <a:solidFill>
            <a:srgbClr val="FF66CC"/>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7" name="Rectangle 56"/>
          <p:cNvSpPr/>
          <p:nvPr/>
        </p:nvSpPr>
        <p:spPr>
          <a:xfrm>
            <a:off x="4905126" y="4626330"/>
            <a:ext cx="1538286" cy="108000"/>
          </a:xfrm>
          <a:prstGeom prst="rect">
            <a:avLst/>
          </a:prstGeom>
          <a:solidFill>
            <a:srgbClr val="FF6600">
              <a:alpha val="67843"/>
            </a:srgbClr>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8" name="Rectangle 57"/>
          <p:cNvSpPr/>
          <p:nvPr/>
        </p:nvSpPr>
        <p:spPr>
          <a:xfrm>
            <a:off x="4905126" y="5258062"/>
            <a:ext cx="1538286" cy="108000"/>
          </a:xfrm>
          <a:prstGeom prst="rect">
            <a:avLst/>
          </a:prstGeom>
          <a:solidFill>
            <a:srgbClr val="98A4AB"/>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9" name="Rectangle 58"/>
          <p:cNvSpPr/>
          <p:nvPr/>
        </p:nvSpPr>
        <p:spPr>
          <a:xfrm>
            <a:off x="4905126" y="2972608"/>
            <a:ext cx="1538286" cy="108000"/>
          </a:xfrm>
          <a:prstGeom prst="rect">
            <a:avLst/>
          </a:prstGeom>
          <a:solidFill>
            <a:srgbClr val="FFC000">
              <a:alpha val="60000"/>
            </a:srgbClr>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0" name="Rectangle 59"/>
          <p:cNvSpPr/>
          <p:nvPr/>
        </p:nvSpPr>
        <p:spPr>
          <a:xfrm>
            <a:off x="4905126" y="2793170"/>
            <a:ext cx="1538286" cy="108000"/>
          </a:xfrm>
          <a:prstGeom prst="rect">
            <a:avLst/>
          </a:prstGeom>
          <a:solidFill>
            <a:srgbClr val="0070C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1" name="Rectangle 60"/>
          <p:cNvSpPr/>
          <p:nvPr/>
        </p:nvSpPr>
        <p:spPr>
          <a:xfrm>
            <a:off x="4905126" y="3726208"/>
            <a:ext cx="1538286" cy="108000"/>
          </a:xfrm>
          <a:prstGeom prst="rect">
            <a:avLst/>
          </a:prstGeom>
          <a:solidFill>
            <a:srgbClr val="7030A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2" name="Rectangle 61"/>
          <p:cNvSpPr/>
          <p:nvPr/>
        </p:nvSpPr>
        <p:spPr>
          <a:xfrm>
            <a:off x="4905126" y="4083398"/>
            <a:ext cx="1538286" cy="108000"/>
          </a:xfrm>
          <a:prstGeom prst="rect">
            <a:avLst/>
          </a:prstGeom>
          <a:solidFill>
            <a:srgbClr val="FF330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3" name="Rectangle 62"/>
          <p:cNvSpPr/>
          <p:nvPr/>
        </p:nvSpPr>
        <p:spPr>
          <a:xfrm>
            <a:off x="4905126" y="4543682"/>
            <a:ext cx="1538286" cy="108000"/>
          </a:xfrm>
          <a:prstGeom prst="rect">
            <a:avLst/>
          </a:prstGeom>
          <a:solidFill>
            <a:srgbClr val="FF660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4" name="Rectangle 63"/>
          <p:cNvSpPr/>
          <p:nvPr/>
        </p:nvSpPr>
        <p:spPr>
          <a:xfrm>
            <a:off x="4905126" y="5044310"/>
            <a:ext cx="1538286" cy="108000"/>
          </a:xfrm>
          <a:prstGeom prst="rect">
            <a:avLst/>
          </a:prstGeom>
          <a:solidFill>
            <a:srgbClr val="7030A0">
              <a:alpha val="67843"/>
            </a:srgbClr>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5" name="Rectangle 64"/>
          <p:cNvSpPr/>
          <p:nvPr/>
        </p:nvSpPr>
        <p:spPr>
          <a:xfrm>
            <a:off x="4905126" y="5186624"/>
            <a:ext cx="1538286" cy="108000"/>
          </a:xfrm>
          <a:prstGeom prst="rect">
            <a:avLst/>
          </a:prstGeom>
          <a:solidFill>
            <a:srgbClr val="FFFF66"/>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6" name="Rectangle 65"/>
          <p:cNvSpPr/>
          <p:nvPr/>
        </p:nvSpPr>
        <p:spPr>
          <a:xfrm>
            <a:off x="7119704" y="2789798"/>
            <a:ext cx="1538286" cy="468000"/>
          </a:xfrm>
          <a:prstGeom prst="rect">
            <a:avLst/>
          </a:prstGeom>
          <a:solidFill>
            <a:srgbClr val="FF000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7" name="Rectangle 66"/>
          <p:cNvSpPr/>
          <p:nvPr/>
        </p:nvSpPr>
        <p:spPr>
          <a:xfrm>
            <a:off x="7119704" y="3258360"/>
            <a:ext cx="1538286" cy="468000"/>
          </a:xfrm>
          <a:prstGeom prst="rect">
            <a:avLst/>
          </a:prstGeom>
          <a:solidFill>
            <a:srgbClr val="FFFF66"/>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8" name="Rectangle 67"/>
          <p:cNvSpPr/>
          <p:nvPr/>
        </p:nvSpPr>
        <p:spPr>
          <a:xfrm>
            <a:off x="7119704" y="3692578"/>
            <a:ext cx="1538286" cy="468000"/>
          </a:xfrm>
          <a:prstGeom prst="rect">
            <a:avLst/>
          </a:prstGeom>
          <a:gradFill flip="none" rotWithShape="1">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9" name="Rectangle 68"/>
          <p:cNvSpPr/>
          <p:nvPr/>
        </p:nvSpPr>
        <p:spPr>
          <a:xfrm>
            <a:off x="7119704" y="4187054"/>
            <a:ext cx="1538286" cy="468000"/>
          </a:xfrm>
          <a:prstGeom prst="rect">
            <a:avLst/>
          </a:prstGeom>
          <a:solidFill>
            <a:srgbClr val="00FFFF"/>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70" name="Rectangle 69"/>
          <p:cNvSpPr/>
          <p:nvPr/>
        </p:nvSpPr>
        <p:spPr>
          <a:xfrm>
            <a:off x="7119704" y="4647186"/>
            <a:ext cx="1538286" cy="468000"/>
          </a:xfrm>
          <a:prstGeom prst="rect">
            <a:avLst/>
          </a:prstGeom>
          <a:solidFill>
            <a:srgbClr val="80008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71" name="Rectangle 70"/>
          <p:cNvSpPr/>
          <p:nvPr/>
        </p:nvSpPr>
        <p:spPr>
          <a:xfrm>
            <a:off x="7119704" y="5147252"/>
            <a:ext cx="1538286" cy="468000"/>
          </a:xfrm>
          <a:prstGeom prst="rect">
            <a:avLst/>
          </a:prstGeom>
          <a:solidFill>
            <a:srgbClr val="FF6699"/>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pic>
        <p:nvPicPr>
          <p:cNvPr id="36931" name="Picture 69" descr="http://t1.gstatic.com/images?q=tbn:ANd9GcSnoIpNGdAJyY8v2uOwzoX_wuOAFW044mmQZJnHBHyjOrqfddxrjwsoQw">
            <a:hlinkClick r:id="rId2"/>
          </p:cNvPr>
          <p:cNvPicPr>
            <a:picLocks noChangeAspect="1" noChangeArrowheads="1"/>
          </p:cNvPicPr>
          <p:nvPr/>
        </p:nvPicPr>
        <p:blipFill>
          <a:blip r:embed="rId3" cstate="print"/>
          <a:srcRect/>
          <a:stretch>
            <a:fillRect/>
          </a:stretch>
        </p:blipFill>
        <p:spPr bwMode="auto">
          <a:xfrm>
            <a:off x="5229225" y="2116138"/>
            <a:ext cx="857250" cy="382587"/>
          </a:xfrm>
          <a:prstGeom prst="rect">
            <a:avLst/>
          </a:prstGeom>
          <a:noFill/>
          <a:ln w="9525">
            <a:noFill/>
            <a:miter lim="800000"/>
            <a:headEnd/>
            <a:tailEnd/>
          </a:ln>
        </p:spPr>
      </p:pic>
      <p:pic>
        <p:nvPicPr>
          <p:cNvPr id="36932" name="Picture 16"/>
          <p:cNvPicPr>
            <a:picLocks noChangeAspect="1" noChangeArrowheads="1"/>
          </p:cNvPicPr>
          <p:nvPr/>
        </p:nvPicPr>
        <p:blipFill>
          <a:blip r:embed="rId4" cstate="print"/>
          <a:srcRect/>
          <a:stretch>
            <a:fillRect/>
          </a:stretch>
        </p:blipFill>
        <p:spPr bwMode="auto">
          <a:xfrm>
            <a:off x="7372350" y="2198688"/>
            <a:ext cx="928688" cy="346075"/>
          </a:xfrm>
          <a:prstGeom prst="rect">
            <a:avLst/>
          </a:prstGeom>
          <a:noFill/>
          <a:ln w="9525">
            <a:noFill/>
            <a:miter lim="800000"/>
            <a:headEnd/>
            <a:tailEnd/>
          </a:ln>
        </p:spPr>
      </p:pic>
      <p:pic>
        <p:nvPicPr>
          <p:cNvPr id="36933" name="Picture 69" descr="http://t1.gstatic.com/images?q=tbn:ANd9GcSnoIpNGdAJyY8v2uOwzoX_wuOAFW044mmQZJnHBHyjOrqfddxrjwsoQw">
            <a:hlinkClick r:id="rId2"/>
          </p:cNvPr>
          <p:cNvPicPr>
            <a:picLocks noChangeAspect="1" noChangeArrowheads="1"/>
          </p:cNvPicPr>
          <p:nvPr/>
        </p:nvPicPr>
        <p:blipFill>
          <a:blip r:embed="rId3" cstate="print"/>
          <a:srcRect/>
          <a:stretch>
            <a:fillRect/>
          </a:stretch>
        </p:blipFill>
        <p:spPr bwMode="auto">
          <a:xfrm>
            <a:off x="3086100" y="2116138"/>
            <a:ext cx="857250" cy="382587"/>
          </a:xfrm>
          <a:prstGeom prst="rect">
            <a:avLst/>
          </a:prstGeom>
          <a:noFill/>
          <a:ln w="9525">
            <a:noFill/>
            <a:miter lim="800000"/>
            <a:headEnd/>
            <a:tailEnd/>
          </a:ln>
        </p:spPr>
      </p:pic>
      <p:pic>
        <p:nvPicPr>
          <p:cNvPr id="36934" name="Picture 69" descr="http://t1.gstatic.com/images?q=tbn:ANd9GcSnoIpNGdAJyY8v2uOwzoX_wuOAFW044mmQZJnHBHyjOrqfddxrjwsoQw">
            <a:hlinkClick r:id="rId2"/>
          </p:cNvPr>
          <p:cNvPicPr>
            <a:picLocks noChangeAspect="1" noChangeArrowheads="1"/>
          </p:cNvPicPr>
          <p:nvPr/>
        </p:nvPicPr>
        <p:blipFill>
          <a:blip r:embed="rId3" cstate="print"/>
          <a:srcRect/>
          <a:stretch>
            <a:fillRect/>
          </a:stretch>
        </p:blipFill>
        <p:spPr bwMode="auto">
          <a:xfrm>
            <a:off x="800100" y="2116138"/>
            <a:ext cx="857250" cy="382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ChangeArrowheads="1"/>
          </p:cNvSpPr>
          <p:nvPr/>
        </p:nvSpPr>
        <p:spPr bwMode="auto">
          <a:xfrm>
            <a:off x="0" y="1557338"/>
            <a:ext cx="9143999" cy="4524315"/>
          </a:xfrm>
          <a:prstGeom prst="rect">
            <a:avLst/>
          </a:prstGeom>
          <a:noFill/>
          <a:ln w="9525">
            <a:noFill/>
            <a:miter lim="800000"/>
            <a:headEnd/>
            <a:tailEnd/>
          </a:ln>
        </p:spPr>
        <p:txBody>
          <a:bodyPr wrap="square">
            <a:spAutoFit/>
          </a:bodyPr>
          <a:lstStyle/>
          <a:p>
            <a:pPr marL="266700">
              <a:lnSpc>
                <a:spcPct val="120000"/>
              </a:lnSpc>
              <a:spcBef>
                <a:spcPct val="60000"/>
              </a:spcBef>
            </a:pPr>
            <a:r>
              <a:rPr lang="fr-CA" sz="3200" dirty="0" smtClean="0"/>
              <a:t>La radiodiffusion analogique sonore et télévisuelle, l’une des grandes inventions du XX</a:t>
            </a:r>
            <a:r>
              <a:rPr lang="fr-CA" sz="3200" baseline="30000" dirty="0" smtClean="0"/>
              <a:t>e</a:t>
            </a:r>
            <a:r>
              <a:rPr lang="fr-CA" sz="3200" dirty="0" smtClean="0"/>
              <a:t> siècle, est en passe d’être remplacée par la radiodiffusion numérique, née il y a quelques années à peine. </a:t>
            </a:r>
          </a:p>
          <a:p>
            <a:pPr marL="266700">
              <a:lnSpc>
                <a:spcPct val="120000"/>
              </a:lnSpc>
              <a:spcBef>
                <a:spcPct val="60000"/>
              </a:spcBef>
              <a:buFont typeface="Arial" pitchFamily="34" charset="0"/>
              <a:buChar char="•"/>
            </a:pPr>
            <a:r>
              <a:rPr lang="fr-CA" sz="3200" dirty="0" smtClean="0"/>
              <a:t>Pour cette transition, différentes voies sont envisageables:</a:t>
            </a:r>
            <a:endParaRPr lang="fr-FR" sz="3200" dirty="0">
              <a:solidFill>
                <a:srgbClr val="003399"/>
              </a:solidFill>
              <a:latin typeface="Tw Cen MT" pitchFamily="34" charset="0"/>
              <a:cs typeface="Times New Roman" pitchFamily="18" charset="0"/>
            </a:endParaRPr>
          </a:p>
        </p:txBody>
      </p:sp>
      <p:sp>
        <p:nvSpPr>
          <p:cNvPr id="7171" name="ZoneTexte 3"/>
          <p:cNvSpPr txBox="1">
            <a:spLocks noChangeArrowheads="1"/>
          </p:cNvSpPr>
          <p:nvPr/>
        </p:nvSpPr>
        <p:spPr bwMode="auto">
          <a:xfrm>
            <a:off x="467544" y="620688"/>
            <a:ext cx="8064500" cy="922338"/>
          </a:xfrm>
          <a:prstGeom prst="rect">
            <a:avLst/>
          </a:prstGeom>
          <a:noFill/>
          <a:ln w="9525">
            <a:noFill/>
            <a:miter lim="800000"/>
            <a:headEnd/>
            <a:tailEnd/>
          </a:ln>
        </p:spPr>
        <p:txBody>
          <a:bodyPr>
            <a:spAutoFit/>
          </a:bodyPr>
          <a:lstStyle/>
          <a:p>
            <a:pPr algn="ctr"/>
            <a:r>
              <a:rPr lang="fr-FR" sz="3600" b="1" dirty="0">
                <a:solidFill>
                  <a:srgbClr val="FC0808"/>
                </a:solidFill>
                <a:latin typeface="Tw Cen MT" pitchFamily="34" charset="0"/>
                <a:cs typeface="Times New Roman" pitchFamily="18" charset="0"/>
              </a:rPr>
              <a:t>La transition analogique numérique</a:t>
            </a:r>
            <a:endParaRPr lang="fr-FR" sz="3600" b="1" dirty="0">
              <a:solidFill>
                <a:srgbClr val="003399"/>
              </a:solidFill>
              <a:latin typeface="Tw Cen MT" pitchFamily="34" charset="0"/>
              <a:cs typeface="Times New Roman" pitchFamily="18" charset="0"/>
            </a:endParaRPr>
          </a:p>
          <a:p>
            <a:endParaRPr lang="fr-FR"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u contenu 2"/>
          <p:cNvSpPr>
            <a:spLocks noGrp="1"/>
          </p:cNvSpPr>
          <p:nvPr>
            <p:ph idx="1"/>
          </p:nvPr>
        </p:nvSpPr>
        <p:spPr>
          <a:xfrm>
            <a:off x="250825" y="549275"/>
            <a:ext cx="8229600" cy="5903913"/>
          </a:xfrm>
        </p:spPr>
        <p:txBody>
          <a:bodyPr/>
          <a:lstStyle/>
          <a:p>
            <a:pPr lvl="3" algn="ctr" rtl="1" eaLnBrk="1" hangingPunct="1">
              <a:buNone/>
            </a:pPr>
            <a:endParaRPr lang="en-US" b="1" i="1" dirty="0" smtClean="0"/>
          </a:p>
          <a:p>
            <a:pPr lvl="3" algn="ctr" rtl="1" eaLnBrk="1" hangingPunct="1">
              <a:buNone/>
            </a:pPr>
            <a:r>
              <a:rPr lang="en-US" b="1" i="1" dirty="0" smtClean="0"/>
              <a:t>MISO (Multiple Inputs Single Output)</a:t>
            </a:r>
            <a:endParaRPr lang="fr-CA" b="1" dirty="0" smtClean="0"/>
          </a:p>
        </p:txBody>
      </p:sp>
      <p:sp>
        <p:nvSpPr>
          <p:cNvPr id="8" name="Rectangle à coins arrondis 7"/>
          <p:cNvSpPr/>
          <p:nvPr/>
        </p:nvSpPr>
        <p:spPr>
          <a:xfrm>
            <a:off x="3779912" y="1268760"/>
            <a:ext cx="1905057" cy="4991136"/>
          </a:xfrm>
          <a:prstGeom prst="roundRect">
            <a:avLst/>
          </a:prstGeom>
          <a:solidFill>
            <a:schemeClr val="bg2"/>
          </a:solidFill>
          <a:ln>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2" name="Rectangle à coins arrondis 11"/>
          <p:cNvSpPr/>
          <p:nvPr/>
        </p:nvSpPr>
        <p:spPr>
          <a:xfrm>
            <a:off x="3923928" y="1412776"/>
            <a:ext cx="1538288" cy="1223963"/>
          </a:xfrm>
          <a:prstGeom prst="roundRect">
            <a:avLst/>
          </a:prstGeom>
          <a:solidFill>
            <a:schemeClr val="bg1"/>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36875" name="ZoneTexte 51"/>
          <p:cNvSpPr txBox="1">
            <a:spLocks noChangeArrowheads="1"/>
          </p:cNvSpPr>
          <p:nvPr/>
        </p:nvSpPr>
        <p:spPr bwMode="auto">
          <a:xfrm>
            <a:off x="4067944" y="1556792"/>
            <a:ext cx="1362075" cy="738188"/>
          </a:xfrm>
          <a:prstGeom prst="rect">
            <a:avLst/>
          </a:prstGeom>
          <a:noFill/>
          <a:ln w="9525">
            <a:noFill/>
            <a:miter lim="800000"/>
            <a:headEnd/>
            <a:tailEnd/>
          </a:ln>
        </p:spPr>
        <p:txBody>
          <a:bodyPr>
            <a:spAutoFit/>
          </a:bodyPr>
          <a:lstStyle/>
          <a:p>
            <a:pPr algn="ctr"/>
            <a:r>
              <a:rPr lang="fr-FR" sz="1400" b="1" dirty="0" smtClean="0">
                <a:solidFill>
                  <a:srgbClr val="0070C0"/>
                </a:solidFill>
                <a:latin typeface="Trebuchet MS" pitchFamily="34" charset="0"/>
              </a:rPr>
              <a:t>DVB-T2/MISO</a:t>
            </a:r>
            <a:endParaRPr lang="fr-FR" sz="1400" b="1" dirty="0">
              <a:solidFill>
                <a:srgbClr val="0070C0"/>
              </a:solidFill>
              <a:latin typeface="Trebuchet MS" pitchFamily="34" charset="0"/>
            </a:endParaRPr>
          </a:p>
          <a:p>
            <a:pPr algn="ctr"/>
            <a:r>
              <a:rPr lang="fr-FR" sz="1400" dirty="0" smtClean="0">
                <a:latin typeface="Trebuchet MS" pitchFamily="34" charset="0"/>
              </a:rPr>
              <a:t>40 </a:t>
            </a:r>
            <a:r>
              <a:rPr lang="fr-FR" sz="1400" dirty="0">
                <a:latin typeface="Trebuchet MS" pitchFamily="34" charset="0"/>
              </a:rPr>
              <a:t>Mb/s</a:t>
            </a:r>
          </a:p>
          <a:p>
            <a:pPr algn="ctr"/>
            <a:r>
              <a:rPr lang="fr-FR" sz="1400" b="1" dirty="0" smtClean="0">
                <a:solidFill>
                  <a:srgbClr val="FF0000"/>
                </a:solidFill>
                <a:latin typeface="Trebuchet MS" pitchFamily="34" charset="0"/>
              </a:rPr>
              <a:t>7 </a:t>
            </a:r>
            <a:r>
              <a:rPr lang="fr-FR" sz="1400" b="1" dirty="0">
                <a:solidFill>
                  <a:srgbClr val="FF0000"/>
                </a:solidFill>
                <a:latin typeface="Trebuchet MS" pitchFamily="34" charset="0"/>
              </a:rPr>
              <a:t>HD MPEG-4</a:t>
            </a:r>
          </a:p>
        </p:txBody>
      </p:sp>
      <p:sp>
        <p:nvSpPr>
          <p:cNvPr id="66" name="Rectangle 65"/>
          <p:cNvSpPr/>
          <p:nvPr/>
        </p:nvSpPr>
        <p:spPr>
          <a:xfrm>
            <a:off x="3923928" y="2708920"/>
            <a:ext cx="1538286" cy="323984"/>
          </a:xfrm>
          <a:prstGeom prst="rect">
            <a:avLst/>
          </a:prstGeom>
          <a:solidFill>
            <a:srgbClr val="FF000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7" name="Rectangle 66"/>
          <p:cNvSpPr/>
          <p:nvPr/>
        </p:nvSpPr>
        <p:spPr>
          <a:xfrm>
            <a:off x="3923928" y="3068960"/>
            <a:ext cx="1538286" cy="323984"/>
          </a:xfrm>
          <a:prstGeom prst="rect">
            <a:avLst/>
          </a:prstGeom>
          <a:solidFill>
            <a:srgbClr val="FFFF66"/>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8" name="Rectangle 67"/>
          <p:cNvSpPr/>
          <p:nvPr/>
        </p:nvSpPr>
        <p:spPr>
          <a:xfrm>
            <a:off x="3923928" y="3429000"/>
            <a:ext cx="1538286" cy="323984"/>
          </a:xfrm>
          <a:prstGeom prst="rect">
            <a:avLst/>
          </a:prstGeom>
          <a:gradFill flip="none" rotWithShape="1">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9" name="Rectangle 68"/>
          <p:cNvSpPr/>
          <p:nvPr/>
        </p:nvSpPr>
        <p:spPr>
          <a:xfrm>
            <a:off x="3923928" y="3789040"/>
            <a:ext cx="1538286" cy="323984"/>
          </a:xfrm>
          <a:prstGeom prst="rect">
            <a:avLst/>
          </a:prstGeom>
          <a:solidFill>
            <a:srgbClr val="00FFFF"/>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70" name="Rectangle 69"/>
          <p:cNvSpPr/>
          <p:nvPr/>
        </p:nvSpPr>
        <p:spPr>
          <a:xfrm>
            <a:off x="3923928" y="4149080"/>
            <a:ext cx="1538286" cy="323984"/>
          </a:xfrm>
          <a:prstGeom prst="rect">
            <a:avLst/>
          </a:prstGeom>
          <a:solidFill>
            <a:srgbClr val="80008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71" name="Rectangle 70"/>
          <p:cNvSpPr/>
          <p:nvPr/>
        </p:nvSpPr>
        <p:spPr>
          <a:xfrm>
            <a:off x="3923928" y="4509120"/>
            <a:ext cx="1538286" cy="323984"/>
          </a:xfrm>
          <a:prstGeom prst="rect">
            <a:avLst/>
          </a:prstGeom>
          <a:solidFill>
            <a:srgbClr val="FF6699"/>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pic>
        <p:nvPicPr>
          <p:cNvPr id="36932" name="Picture 16"/>
          <p:cNvPicPr>
            <a:picLocks noChangeAspect="1" noChangeArrowheads="1"/>
          </p:cNvPicPr>
          <p:nvPr/>
        </p:nvPicPr>
        <p:blipFill>
          <a:blip r:embed="rId2" cstate="print"/>
          <a:srcRect/>
          <a:stretch>
            <a:fillRect/>
          </a:stretch>
        </p:blipFill>
        <p:spPr bwMode="auto">
          <a:xfrm>
            <a:off x="4427984" y="2276872"/>
            <a:ext cx="928688" cy="346075"/>
          </a:xfrm>
          <a:prstGeom prst="rect">
            <a:avLst/>
          </a:prstGeom>
          <a:noFill/>
          <a:ln w="9525">
            <a:noFill/>
            <a:miter lim="800000"/>
            <a:headEnd/>
            <a:tailEnd/>
          </a:ln>
        </p:spPr>
      </p:pic>
      <p:sp>
        <p:nvSpPr>
          <p:cNvPr id="76" name="Rectangle 75"/>
          <p:cNvSpPr/>
          <p:nvPr/>
        </p:nvSpPr>
        <p:spPr>
          <a:xfrm>
            <a:off x="3923928" y="4869160"/>
            <a:ext cx="1538286" cy="323984"/>
          </a:xfrm>
          <a:prstGeom prst="rect">
            <a:avLst/>
          </a:prstGeom>
          <a:solidFill>
            <a:srgbClr val="0070C0"/>
          </a:solidFill>
          <a:ln>
            <a:solidFill>
              <a:srgbClr val="5F5F5F"/>
            </a:solidFill>
          </a:ln>
          <a:effectLst>
            <a:reflection blurRad="6350" stA="50000" endA="300" endPos="55500" dist="508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850"/>
            <a:ext cx="8229600" cy="635918"/>
          </a:xfrm>
        </p:spPr>
        <p:txBody>
          <a:bodyPr/>
          <a:lstStyle/>
          <a:p>
            <a:pPr algn="ctr"/>
            <a:r>
              <a:rPr lang="en-CA" dirty="0" smtClean="0"/>
              <a:t>EFFICACITE SPECTRALE</a:t>
            </a:r>
            <a:endParaRPr lang="fr-CA" dirty="0"/>
          </a:p>
        </p:txBody>
      </p:sp>
      <p:pic>
        <p:nvPicPr>
          <p:cNvPr id="4102" name="Picture 6"/>
          <p:cNvPicPr>
            <a:picLocks noGrp="1" noChangeAspect="1" noChangeArrowheads="1"/>
          </p:cNvPicPr>
          <p:nvPr>
            <p:ph idx="1"/>
          </p:nvPr>
        </p:nvPicPr>
        <p:blipFill>
          <a:blip r:embed="rId2" cstate="print"/>
          <a:srcRect/>
          <a:stretch>
            <a:fillRect/>
          </a:stretch>
        </p:blipFill>
        <p:spPr bwMode="auto">
          <a:xfrm>
            <a:off x="827584" y="1988840"/>
            <a:ext cx="7992888" cy="42309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en-CA" dirty="0" smtClean="0"/>
              <a:t>OBSERVATION</a:t>
            </a:r>
            <a:endParaRPr lang="fr-CA" dirty="0"/>
          </a:p>
        </p:txBody>
      </p:sp>
      <p:sp>
        <p:nvSpPr>
          <p:cNvPr id="3" name="Espace réservé du contenu 2"/>
          <p:cNvSpPr>
            <a:spLocks noGrp="1"/>
          </p:cNvSpPr>
          <p:nvPr>
            <p:ph idx="1"/>
          </p:nvPr>
        </p:nvSpPr>
        <p:spPr>
          <a:xfrm>
            <a:off x="395536" y="2204864"/>
            <a:ext cx="8229600" cy="3840757"/>
          </a:xfrm>
        </p:spPr>
        <p:txBody>
          <a:bodyPr/>
          <a:lstStyle/>
          <a:p>
            <a:pPr>
              <a:buNone/>
            </a:pPr>
            <a:r>
              <a:rPr lang="en-CA" sz="2400" dirty="0" smtClean="0"/>
              <a:t> A CE STADE DU DEPLOIEMENT DE LA TNT OU LE TOP DE LA TECHNOLOGIE SEMBLE SE STABILIER </a:t>
            </a:r>
          </a:p>
          <a:p>
            <a:pPr>
              <a:buNone/>
            </a:pPr>
            <a:r>
              <a:rPr lang="en-CA" sz="2400" dirty="0" smtClean="0"/>
              <a:t> POUR LA COMPRESSION AU </a:t>
            </a:r>
            <a:r>
              <a:rPr lang="en-CA" sz="2400" b="1" dirty="0" smtClean="0">
                <a:solidFill>
                  <a:srgbClr val="00B0F0"/>
                </a:solidFill>
              </a:rPr>
              <a:t>MPEG 4 AVC</a:t>
            </a:r>
          </a:p>
          <a:p>
            <a:pPr>
              <a:buNone/>
            </a:pPr>
            <a:r>
              <a:rPr lang="en-CA" sz="2400" dirty="0" smtClean="0"/>
              <a:t> POUR LA NORME DE DIFFUSION AU</a:t>
            </a:r>
            <a:r>
              <a:rPr lang="en-CA" sz="2400" b="1" dirty="0" smtClean="0">
                <a:solidFill>
                  <a:srgbClr val="00B0F0"/>
                </a:solidFill>
              </a:rPr>
              <a:t> DVB-T2</a:t>
            </a:r>
          </a:p>
          <a:p>
            <a:pPr>
              <a:buNone/>
            </a:pPr>
            <a:r>
              <a:rPr lang="en-CA" sz="2400" dirty="0" smtClean="0"/>
              <a:t> CES DEUX NORMES SONT DEJA CONCURRENCEES PAR</a:t>
            </a:r>
          </a:p>
          <a:p>
            <a:pPr>
              <a:buNone/>
            </a:pPr>
            <a:r>
              <a:rPr lang="en-CA" sz="2000" dirty="0" smtClean="0"/>
              <a:t> </a:t>
            </a:r>
            <a:r>
              <a:rPr lang="en-CA" sz="2000" b="1" dirty="0" smtClean="0">
                <a:solidFill>
                  <a:srgbClr val="FF0000"/>
                </a:solidFill>
              </a:rPr>
              <a:t>LE HEVC </a:t>
            </a:r>
            <a:r>
              <a:rPr lang="en-CA" sz="2000" dirty="0" smtClean="0"/>
              <a:t>(HIGH EFFICENTY VIDEO CODING (H.265) POUR LE CAS DU MPEG4 AVC (RÉDUCTION DU DEBIT DE MOITIÉ PAR RAPPORT AU CODAGE MPEG4 TOUT EN GARDANT SA QUQLITÉ)</a:t>
            </a:r>
          </a:p>
          <a:p>
            <a:pPr>
              <a:buNone/>
            </a:pPr>
            <a:r>
              <a:rPr lang="en-CA" sz="2000" dirty="0" smtClean="0"/>
              <a:t> </a:t>
            </a:r>
            <a:r>
              <a:rPr lang="en-CA" sz="2000" b="1" dirty="0" smtClean="0">
                <a:solidFill>
                  <a:srgbClr val="FF0000"/>
                </a:solidFill>
              </a:rPr>
              <a:t>LE DVBT-T2 MISO </a:t>
            </a:r>
            <a:r>
              <a:rPr lang="en-CA" sz="2000" dirty="0" smtClean="0"/>
              <a:t>POUR LE CAS DU DVB-T2 CLASSIQUE</a:t>
            </a:r>
          </a:p>
          <a:p>
            <a:endParaRPr lang="fr-CA" sz="20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idx="1"/>
          </p:nvPr>
        </p:nvSpPr>
        <p:spPr>
          <a:xfrm>
            <a:off x="685800" y="549275"/>
            <a:ext cx="8062664" cy="5759450"/>
          </a:xfrm>
        </p:spPr>
        <p:txBody>
          <a:bodyPr>
            <a:normAutofit fontScale="92500"/>
          </a:bodyPr>
          <a:lstStyle/>
          <a:p>
            <a:pPr marL="274320" indent="-274320" eaLnBrk="1" fontAlgn="auto" hangingPunct="1">
              <a:spcAft>
                <a:spcPts val="0"/>
              </a:spcAft>
              <a:buClr>
                <a:schemeClr val="accent3"/>
              </a:buClr>
              <a:buFont typeface="Wingdings 2"/>
              <a:buChar char=""/>
              <a:defRPr/>
            </a:pPr>
            <a:endParaRPr lang="fr-CA" b="1" dirty="0" smtClean="0"/>
          </a:p>
          <a:p>
            <a:pPr marL="274320" indent="-274320" eaLnBrk="1" fontAlgn="auto" hangingPunct="1">
              <a:spcAft>
                <a:spcPts val="0"/>
              </a:spcAft>
              <a:buClr>
                <a:schemeClr val="accent3"/>
              </a:buClr>
              <a:buFont typeface="Wingdings 2"/>
              <a:buChar char=""/>
              <a:defRPr/>
            </a:pPr>
            <a:r>
              <a:rPr lang="fr-CA" sz="3200" b="1" dirty="0" smtClean="0">
                <a:solidFill>
                  <a:srgbClr val="FF0000"/>
                </a:solidFill>
                <a:latin typeface="Tw Cen MT" pitchFamily="34" charset="0"/>
              </a:rPr>
              <a:t>En analogique </a:t>
            </a:r>
            <a:r>
              <a:rPr lang="fr-CA" sz="3200" b="1" dirty="0" smtClean="0">
                <a:latin typeface="Tw Cen MT" pitchFamily="34" charset="0"/>
              </a:rPr>
              <a:t>: </a:t>
            </a:r>
            <a:r>
              <a:rPr lang="fr-CA" sz="3200" dirty="0" smtClean="0">
                <a:latin typeface="Tw Cen MT" pitchFamily="34" charset="0"/>
              </a:rPr>
              <a:t>une station radio est diffusée  sur une fréquence ou canal </a:t>
            </a:r>
          </a:p>
          <a:p>
            <a:pPr marL="274320" indent="-274320" eaLnBrk="1" fontAlgn="auto" hangingPunct="1">
              <a:spcAft>
                <a:spcPts val="0"/>
              </a:spcAft>
              <a:buClr>
                <a:schemeClr val="accent3"/>
              </a:buClr>
              <a:buFontTx/>
              <a:buNone/>
              <a:defRPr/>
            </a:pPr>
            <a:r>
              <a:rPr lang="fr-CA" sz="3200" dirty="0" smtClean="0">
                <a:latin typeface="Tw Cen MT" pitchFamily="34" charset="0"/>
              </a:rPr>
              <a:t>  </a:t>
            </a:r>
            <a:r>
              <a:rPr lang="fr-CA" sz="3200" dirty="0" smtClean="0">
                <a:solidFill>
                  <a:schemeClr val="tx2"/>
                </a:solidFill>
                <a:latin typeface="Tw Cen MT" pitchFamily="34" charset="0"/>
              </a:rPr>
              <a:t>(1 canal = 1 station radio)</a:t>
            </a:r>
          </a:p>
          <a:p>
            <a:pPr marL="274320" indent="-274320" eaLnBrk="1" fontAlgn="auto" hangingPunct="1">
              <a:spcAft>
                <a:spcPts val="0"/>
              </a:spcAft>
              <a:buClr>
                <a:schemeClr val="accent3"/>
              </a:buClr>
              <a:buFontTx/>
              <a:buNone/>
              <a:defRPr/>
            </a:pPr>
            <a:endParaRPr lang="fr-CA" sz="3200" dirty="0" smtClean="0">
              <a:latin typeface="Tw Cen MT" pitchFamily="34" charset="0"/>
            </a:endParaRPr>
          </a:p>
          <a:p>
            <a:pPr marL="274320" indent="-274320" eaLnBrk="1" fontAlgn="auto" hangingPunct="1">
              <a:spcAft>
                <a:spcPts val="0"/>
              </a:spcAft>
              <a:buClr>
                <a:schemeClr val="accent3"/>
              </a:buClr>
              <a:buFont typeface="Wingdings 2"/>
              <a:buChar char=""/>
              <a:defRPr/>
            </a:pPr>
            <a:r>
              <a:rPr lang="fr-CA" sz="3200" b="1" dirty="0" smtClean="0">
                <a:solidFill>
                  <a:srgbClr val="FF0000"/>
                </a:solidFill>
                <a:latin typeface="Tw Cen MT" pitchFamily="34" charset="0"/>
              </a:rPr>
              <a:t>En numérique </a:t>
            </a:r>
            <a:r>
              <a:rPr lang="fr-CA" sz="3200" b="1" dirty="0" smtClean="0">
                <a:latin typeface="Tw Cen MT" pitchFamily="34" charset="0"/>
              </a:rPr>
              <a:t>: </a:t>
            </a:r>
            <a:r>
              <a:rPr lang="fr-CA" sz="3200" dirty="0" smtClean="0">
                <a:latin typeface="Tw Cen MT" pitchFamily="34" charset="0"/>
              </a:rPr>
              <a:t>on peut diffuser dans canal</a:t>
            </a:r>
            <a:r>
              <a:rPr lang="fr-FR" sz="3200" dirty="0" smtClean="0">
                <a:latin typeface="Tw Cen MT" pitchFamily="34" charset="0"/>
              </a:rPr>
              <a:t> </a:t>
            </a:r>
            <a:r>
              <a:rPr lang="fr-CA" sz="3200" dirty="0" smtClean="0">
                <a:latin typeface="Tw Cen MT" pitchFamily="34" charset="0"/>
              </a:rPr>
              <a:t>analogique de1,536 MHz plusieurs programmes organisés en </a:t>
            </a:r>
            <a:r>
              <a:rPr lang="fr-CA" sz="3200" b="1" dirty="0" smtClean="0">
                <a:solidFill>
                  <a:srgbClr val="C00000"/>
                </a:solidFill>
                <a:latin typeface="Tw Cen MT" pitchFamily="34" charset="0"/>
              </a:rPr>
              <a:t>"multiplex de programmes".</a:t>
            </a:r>
          </a:p>
          <a:p>
            <a:pPr marL="274320" indent="-274320" eaLnBrk="1" fontAlgn="auto" hangingPunct="1">
              <a:spcAft>
                <a:spcPts val="0"/>
              </a:spcAft>
              <a:buClr>
                <a:schemeClr val="accent3"/>
              </a:buClr>
              <a:buFont typeface="Wingdings 2"/>
              <a:buChar char=""/>
              <a:defRPr/>
            </a:pPr>
            <a:endParaRPr lang="en-CA" sz="3200" b="1" i="1" dirty="0" smtClean="0">
              <a:solidFill>
                <a:schemeClr val="tx2"/>
              </a:solidFill>
              <a:latin typeface="Tw Cen MT" pitchFamily="34" charset="0"/>
            </a:endParaRPr>
          </a:p>
          <a:p>
            <a:pPr marL="274320" indent="-274320" eaLnBrk="1" fontAlgn="auto" hangingPunct="1">
              <a:spcAft>
                <a:spcPts val="0"/>
              </a:spcAft>
              <a:buClr>
                <a:schemeClr val="accent3"/>
              </a:buClr>
              <a:buFontTx/>
              <a:buNone/>
              <a:defRPr/>
            </a:pPr>
            <a:r>
              <a:rPr lang="en-CA" sz="3200" b="1" i="1" dirty="0" smtClean="0">
                <a:solidFill>
                  <a:schemeClr val="tx2"/>
                </a:solidFill>
                <a:latin typeface="Tw Cen MT" pitchFamily="34" charset="0"/>
              </a:rPr>
              <a:t>1 canal = 7 à 16 stations en </a:t>
            </a:r>
            <a:r>
              <a:rPr lang="en-CA" sz="3200" b="1" i="1" dirty="0" err="1" smtClean="0">
                <a:solidFill>
                  <a:schemeClr val="tx2"/>
                </a:solidFill>
                <a:latin typeface="Tw Cen MT" pitchFamily="34" charset="0"/>
              </a:rPr>
              <a:t>fonction</a:t>
            </a:r>
            <a:r>
              <a:rPr lang="en-CA" sz="3200" b="1" i="1" dirty="0" smtClean="0">
                <a:solidFill>
                  <a:schemeClr val="tx2"/>
                </a:solidFill>
                <a:latin typeface="Tw Cen MT" pitchFamily="34" charset="0"/>
              </a:rPr>
              <a:t> de la </a:t>
            </a:r>
            <a:r>
              <a:rPr lang="en-CA" sz="3200" b="1" i="1" dirty="0" err="1" smtClean="0">
                <a:solidFill>
                  <a:schemeClr val="tx2"/>
                </a:solidFill>
                <a:latin typeface="Tw Cen MT" pitchFamily="34" charset="0"/>
              </a:rPr>
              <a:t>qualité</a:t>
            </a:r>
            <a:endParaRPr lang="en-CA" sz="3200" b="1" i="1" dirty="0" smtClean="0">
              <a:solidFill>
                <a:schemeClr val="tx2"/>
              </a:solidFill>
              <a:latin typeface="Tw Cen MT" pitchFamily="34" charset="0"/>
            </a:endParaRPr>
          </a:p>
          <a:p>
            <a:pPr marL="274320" indent="-274320" eaLnBrk="1" fontAlgn="auto" hangingPunct="1">
              <a:spcAft>
                <a:spcPts val="0"/>
              </a:spcAft>
              <a:buClr>
                <a:schemeClr val="accent3"/>
              </a:buClr>
              <a:buFontTx/>
              <a:buNone/>
              <a:defRPr/>
            </a:pPr>
            <a:r>
              <a:rPr lang="en-CA" sz="3200" b="1" i="1" dirty="0" err="1" smtClean="0">
                <a:solidFill>
                  <a:srgbClr val="FF0000"/>
                </a:solidFill>
                <a:latin typeface="Tw Cen MT" pitchFamily="34" charset="0"/>
              </a:rPr>
              <a:t>Bande</a:t>
            </a:r>
            <a:r>
              <a:rPr lang="en-CA" sz="3200" b="1" i="1" dirty="0" smtClean="0">
                <a:solidFill>
                  <a:srgbClr val="FF0000"/>
                </a:solidFill>
                <a:latin typeface="Tw Cen MT" pitchFamily="34" charset="0"/>
              </a:rPr>
              <a:t> III</a:t>
            </a:r>
            <a:r>
              <a:rPr lang="en-CA" sz="3200" b="1" i="1" dirty="0" smtClean="0">
                <a:solidFill>
                  <a:schemeClr val="tx2"/>
                </a:solidFill>
                <a:latin typeface="Tw Cen MT" pitchFamily="34" charset="0"/>
              </a:rPr>
              <a:t>: 174-230MHz </a:t>
            </a:r>
            <a:r>
              <a:rPr lang="en-CA" sz="3200" b="1" i="1" dirty="0" err="1" smtClean="0">
                <a:solidFill>
                  <a:srgbClr val="FF0000"/>
                </a:solidFill>
                <a:latin typeface="Tw Cen MT" pitchFamily="34" charset="0"/>
              </a:rPr>
              <a:t>Bande</a:t>
            </a:r>
            <a:r>
              <a:rPr lang="en-CA" sz="3200" b="1" i="1" dirty="0" smtClean="0">
                <a:solidFill>
                  <a:srgbClr val="FF0000"/>
                </a:solidFill>
                <a:latin typeface="Tw Cen MT" pitchFamily="34" charset="0"/>
              </a:rPr>
              <a:t> L</a:t>
            </a:r>
            <a:r>
              <a:rPr lang="en-CA" sz="3200" b="1" i="1" dirty="0" smtClean="0">
                <a:solidFill>
                  <a:schemeClr val="tx2"/>
                </a:solidFill>
                <a:latin typeface="Tw Cen MT" pitchFamily="34" charset="0"/>
              </a:rPr>
              <a:t>: 1452-1492MHz</a:t>
            </a:r>
            <a:endParaRPr lang="fr-FR" sz="3200" b="1" i="1" dirty="0" smtClean="0">
              <a:solidFill>
                <a:schemeClr val="tx2"/>
              </a:solidFill>
              <a:latin typeface="Tw Cen MT"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84213" y="692150"/>
            <a:ext cx="6870700" cy="755650"/>
          </a:xfrm>
        </p:spPr>
        <p:txBody>
          <a:bodyPr>
            <a:normAutofit fontScale="90000"/>
          </a:bodyPr>
          <a:lstStyle/>
          <a:p>
            <a:pPr algn="ctr" eaLnBrk="1" fontAlgn="auto" hangingPunct="1">
              <a:spcAft>
                <a:spcPts val="0"/>
              </a:spcAft>
              <a:defRPr/>
            </a:pPr>
            <a:r>
              <a:rPr lang="fr-FR" dirty="0" smtClean="0">
                <a:solidFill>
                  <a:srgbClr val="FF0000"/>
                </a:solidFill>
              </a:rPr>
              <a:t>A l’origine</a:t>
            </a:r>
          </a:p>
        </p:txBody>
      </p:sp>
      <p:sp>
        <p:nvSpPr>
          <p:cNvPr id="32771" name="Rectangle 3"/>
          <p:cNvSpPr>
            <a:spLocks noGrp="1" noChangeArrowheads="1"/>
          </p:cNvSpPr>
          <p:nvPr>
            <p:ph idx="1"/>
          </p:nvPr>
        </p:nvSpPr>
        <p:spPr>
          <a:xfrm>
            <a:off x="0" y="1700213"/>
            <a:ext cx="8820150" cy="3600450"/>
          </a:xfrm>
        </p:spPr>
        <p:txBody>
          <a:bodyPr>
            <a:normAutofit fontScale="92500" lnSpcReduction="10000"/>
          </a:bodyPr>
          <a:lstStyle/>
          <a:p>
            <a:pPr marL="274320" indent="-274320" eaLnBrk="1" fontAlgn="auto" hangingPunct="1">
              <a:spcAft>
                <a:spcPts val="0"/>
              </a:spcAft>
              <a:buClr>
                <a:schemeClr val="accent3"/>
              </a:buClr>
              <a:buFontTx/>
              <a:buNone/>
              <a:defRPr/>
            </a:pPr>
            <a:r>
              <a:rPr lang="fr-CA" sz="3600" dirty="0" smtClean="0"/>
              <a:t>	</a:t>
            </a:r>
          </a:p>
          <a:p>
            <a:pPr marL="274320" indent="-274320" eaLnBrk="1" fontAlgn="auto" hangingPunct="1">
              <a:spcAft>
                <a:spcPts val="0"/>
              </a:spcAft>
              <a:buClr>
                <a:schemeClr val="accent3"/>
              </a:buClr>
              <a:buFontTx/>
              <a:buNone/>
              <a:defRPr/>
            </a:pPr>
            <a:endParaRPr lang="fr-CA" sz="3600" dirty="0" smtClean="0">
              <a:solidFill>
                <a:srgbClr val="0070C0"/>
              </a:solidFill>
              <a:latin typeface="Tw Cen MT" pitchFamily="34" charset="0"/>
            </a:endParaRPr>
          </a:p>
          <a:p>
            <a:pPr marL="274320" indent="-274320" algn="ctr" eaLnBrk="1" fontAlgn="auto" hangingPunct="1">
              <a:spcAft>
                <a:spcPts val="0"/>
              </a:spcAft>
              <a:buClr>
                <a:schemeClr val="accent3"/>
              </a:buClr>
              <a:buFontTx/>
              <a:buNone/>
              <a:defRPr/>
            </a:pPr>
            <a:r>
              <a:rPr lang="fr-CA" sz="4400" dirty="0" smtClean="0">
                <a:solidFill>
                  <a:srgbClr val="0070C0"/>
                </a:solidFill>
                <a:latin typeface="Tw Cen MT" pitchFamily="34" charset="0"/>
              </a:rPr>
              <a:t>	</a:t>
            </a:r>
            <a:r>
              <a:rPr lang="fr-CA" sz="3200" dirty="0" smtClean="0">
                <a:solidFill>
                  <a:srgbClr val="002060"/>
                </a:solidFill>
                <a:latin typeface="Tw Cen MT" pitchFamily="34" charset="0"/>
              </a:rPr>
              <a:t>La Conférence régionale des radiocommunications de l’Union Internationale des Télécommunications qui a adopté le 16 juin 2006 à Genève un Accord régional (GE06) relatif à la planification du service de radiodiffusion numérique de Terre.</a:t>
            </a:r>
            <a:endParaRPr lang="fr-FR" sz="4400" b="1" i="1" dirty="0" smtClean="0">
              <a:solidFill>
                <a:srgbClr val="002060"/>
              </a:solidFill>
              <a:effectLst>
                <a:outerShdw blurRad="38100" dist="38100" dir="2700000" algn="tl">
                  <a:srgbClr val="C0C0C0"/>
                </a:outerShdw>
              </a:effectLst>
              <a:latin typeface="Tw Cen MT" pitchFamily="34"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idx="1"/>
          </p:nvPr>
        </p:nvSpPr>
        <p:spPr>
          <a:xfrm>
            <a:off x="0" y="404813"/>
            <a:ext cx="9144000" cy="5327650"/>
          </a:xfrm>
        </p:spPr>
        <p:txBody>
          <a:bodyPr/>
          <a:lstStyle/>
          <a:p>
            <a:pPr eaLnBrk="1" hangingPunct="1"/>
            <a:endParaRPr lang="fr-CA" smtClean="0"/>
          </a:p>
          <a:p>
            <a:pPr eaLnBrk="1" hangingPunct="1"/>
            <a:endParaRPr lang="fr-CA" smtClean="0"/>
          </a:p>
          <a:p>
            <a:pPr eaLnBrk="1" hangingPunct="1">
              <a:buFont typeface="Wingdings 2" pitchFamily="18" charset="2"/>
              <a:buNone/>
            </a:pPr>
            <a:r>
              <a:rPr lang="fr-CA" sz="3200" smtClean="0">
                <a:solidFill>
                  <a:srgbClr val="002060"/>
                </a:solidFill>
                <a:latin typeface="Tw Cen MT" pitchFamily="34" charset="0"/>
              </a:rPr>
              <a:t>La période de transition devant conduire à la fin de la télévision analogique a donc commencé depuis  </a:t>
            </a:r>
          </a:p>
          <a:p>
            <a:pPr algn="ctr" eaLnBrk="1" hangingPunct="1">
              <a:buFontTx/>
              <a:buNone/>
            </a:pPr>
            <a:r>
              <a:rPr lang="fr-CA" sz="4800" b="1" smtClean="0">
                <a:solidFill>
                  <a:srgbClr val="FF0000"/>
                </a:solidFill>
                <a:latin typeface="Tw Cen MT" pitchFamily="34" charset="0"/>
              </a:rPr>
              <a:t>Le 17 juin 2006 à 00H GMT </a:t>
            </a:r>
          </a:p>
          <a:p>
            <a:pPr algn="ctr" eaLnBrk="1" hangingPunct="1">
              <a:buFontTx/>
              <a:buNone/>
            </a:pPr>
            <a:r>
              <a:rPr lang="fr-CA" sz="3200" smtClean="0">
                <a:latin typeface="Tw Cen MT" pitchFamily="34" charset="0"/>
              </a:rPr>
              <a:t>et prendra fin pour la bande UHF (470-862 MHz),</a:t>
            </a:r>
            <a:endParaRPr lang="fr-CA" sz="3200" smtClean="0">
              <a:solidFill>
                <a:schemeClr val="tx2"/>
              </a:solidFill>
              <a:latin typeface="Tw Cen MT" pitchFamily="34" charset="0"/>
            </a:endParaRPr>
          </a:p>
          <a:p>
            <a:pPr algn="ctr" eaLnBrk="1" hangingPunct="1">
              <a:buFontTx/>
              <a:buNone/>
            </a:pPr>
            <a:r>
              <a:rPr lang="fr-CA" sz="4800" b="1" smtClean="0">
                <a:solidFill>
                  <a:srgbClr val="FF0000"/>
                </a:solidFill>
                <a:latin typeface="Tw Cen MT" pitchFamily="34" charset="0"/>
              </a:rPr>
              <a:t>le 17 juin 2015 à 01 heure GMT </a:t>
            </a:r>
            <a:r>
              <a:rPr lang="fr-CA" sz="3200" smtClean="0">
                <a:latin typeface="Tw Cen MT" pitchFamily="34" charset="0"/>
              </a:rPr>
              <a:t>pour tous les Etats membres parties à l’Accord GE06 </a:t>
            </a:r>
            <a:endParaRPr lang="fr-FR" sz="3200" smtClean="0">
              <a:latin typeface="Tw Cen MT" pitchFamily="34"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a:xfrm>
            <a:off x="1116013" y="765175"/>
            <a:ext cx="6870700" cy="684213"/>
          </a:xfrm>
        </p:spPr>
        <p:txBody>
          <a:bodyPr>
            <a:normAutofit fontScale="90000"/>
          </a:bodyPr>
          <a:lstStyle/>
          <a:p>
            <a:pPr algn="ctr" eaLnBrk="1" fontAlgn="auto" hangingPunct="1">
              <a:spcAft>
                <a:spcPts val="0"/>
              </a:spcAft>
              <a:defRPr/>
            </a:pPr>
            <a:r>
              <a:rPr lang="en-CA" dirty="0" smtClean="0"/>
              <a:t/>
            </a:r>
            <a:br>
              <a:rPr lang="en-CA" dirty="0" smtClean="0"/>
            </a:br>
            <a:r>
              <a:rPr lang="en-CA" dirty="0" smtClean="0"/>
              <a:t/>
            </a:r>
            <a:br>
              <a:rPr lang="en-CA" dirty="0" smtClean="0"/>
            </a:br>
            <a:r>
              <a:rPr lang="en-CA" dirty="0" smtClean="0">
                <a:solidFill>
                  <a:srgbClr val="FF0000"/>
                </a:solidFill>
              </a:rPr>
              <a:t>Qui </a:t>
            </a:r>
            <a:r>
              <a:rPr lang="en-CA" dirty="0" err="1" smtClean="0">
                <a:solidFill>
                  <a:srgbClr val="FF0000"/>
                </a:solidFill>
              </a:rPr>
              <a:t>est</a:t>
            </a:r>
            <a:r>
              <a:rPr lang="en-CA" dirty="0" smtClean="0">
                <a:solidFill>
                  <a:srgbClr val="FF0000"/>
                </a:solidFill>
              </a:rPr>
              <a:t> </a:t>
            </a:r>
            <a:r>
              <a:rPr lang="en-CA" dirty="0" err="1" smtClean="0">
                <a:solidFill>
                  <a:srgbClr val="FF0000"/>
                </a:solidFill>
              </a:rPr>
              <a:t>concerné</a:t>
            </a:r>
            <a:r>
              <a:rPr lang="en-CA" dirty="0" smtClean="0">
                <a:solidFill>
                  <a:srgbClr val="FF0000"/>
                </a:solidFill>
              </a:rPr>
              <a:t>?</a:t>
            </a:r>
            <a:endParaRPr lang="fr-CA" dirty="0" smtClean="0">
              <a:solidFill>
                <a:srgbClr val="FF0000"/>
              </a:solidFill>
            </a:endParaRPr>
          </a:p>
        </p:txBody>
      </p:sp>
      <p:sp>
        <p:nvSpPr>
          <p:cNvPr id="26627" name="Espace réservé du contenu 2"/>
          <p:cNvSpPr>
            <a:spLocks noGrp="1"/>
          </p:cNvSpPr>
          <p:nvPr>
            <p:ph idx="1"/>
          </p:nvPr>
        </p:nvSpPr>
        <p:spPr>
          <a:xfrm>
            <a:off x="684213" y="1557338"/>
            <a:ext cx="7696200" cy="4967287"/>
          </a:xfrm>
        </p:spPr>
        <p:txBody>
          <a:bodyPr>
            <a:normAutofit lnSpcReduction="10000"/>
          </a:bodyPr>
          <a:lstStyle/>
          <a:p>
            <a:pPr marL="274320" indent="-274320" eaLnBrk="1" fontAlgn="auto" hangingPunct="1">
              <a:spcAft>
                <a:spcPts val="0"/>
              </a:spcAft>
              <a:buClr>
                <a:schemeClr val="accent3"/>
              </a:buClr>
              <a:buFont typeface="Wingdings 2"/>
              <a:buNone/>
              <a:defRPr/>
            </a:pPr>
            <a:endParaRPr lang="fr-CA" dirty="0" smtClean="0"/>
          </a:p>
          <a:p>
            <a:pPr marL="274320" indent="-274320" eaLnBrk="1" fontAlgn="auto" hangingPunct="1">
              <a:spcAft>
                <a:spcPts val="0"/>
              </a:spcAft>
              <a:buClr>
                <a:schemeClr val="accent3"/>
              </a:buClr>
              <a:buFont typeface="Wingdings 2"/>
              <a:buChar char=""/>
              <a:defRPr/>
            </a:pPr>
            <a:r>
              <a:rPr lang="fr-FR" sz="3200" dirty="0" smtClean="0">
                <a:solidFill>
                  <a:srgbClr val="002060"/>
                </a:solidFill>
                <a:latin typeface="Tw Cen MT" pitchFamily="34" charset="0"/>
              </a:rPr>
              <a:t>Secteurs de l’audiovisuel, des Télécommunications et des TIC </a:t>
            </a:r>
          </a:p>
          <a:p>
            <a:pPr marL="274320" indent="-274320" eaLnBrk="1" fontAlgn="auto" hangingPunct="1">
              <a:spcAft>
                <a:spcPts val="0"/>
              </a:spcAft>
              <a:buClr>
                <a:schemeClr val="accent3"/>
              </a:buClr>
              <a:buFont typeface="Wingdings 2"/>
              <a:buChar char=""/>
              <a:defRPr/>
            </a:pPr>
            <a:r>
              <a:rPr lang="fr-FR" sz="3200" dirty="0" smtClean="0">
                <a:solidFill>
                  <a:srgbClr val="002060"/>
                </a:solidFill>
                <a:latin typeface="Tw Cen MT" pitchFamily="34" charset="0"/>
              </a:rPr>
              <a:t>Ministère des Finances, Ministère du Commerce, Ministère de l’Intérieur</a:t>
            </a:r>
          </a:p>
          <a:p>
            <a:pPr marL="274320" indent="-274320" eaLnBrk="1" fontAlgn="auto" hangingPunct="1">
              <a:spcAft>
                <a:spcPts val="0"/>
              </a:spcAft>
              <a:buClr>
                <a:schemeClr val="accent3"/>
              </a:buClr>
              <a:buFont typeface="Wingdings 2"/>
              <a:buChar char=""/>
              <a:defRPr/>
            </a:pPr>
            <a:r>
              <a:rPr lang="fr-FR" sz="3200" dirty="0" smtClean="0">
                <a:solidFill>
                  <a:srgbClr val="002060"/>
                </a:solidFill>
                <a:latin typeface="Tw Cen MT" pitchFamily="34" charset="0"/>
              </a:rPr>
              <a:t>Assemblée nationale et Sénat</a:t>
            </a:r>
          </a:p>
          <a:p>
            <a:pPr marL="274320" indent="-274320" eaLnBrk="1" fontAlgn="auto" hangingPunct="1">
              <a:spcAft>
                <a:spcPts val="0"/>
              </a:spcAft>
              <a:buClr>
                <a:schemeClr val="accent3"/>
              </a:buClr>
              <a:buFont typeface="Wingdings 2"/>
              <a:buChar char=""/>
              <a:defRPr/>
            </a:pPr>
            <a:r>
              <a:rPr lang="fr-FR" sz="3200" dirty="0" smtClean="0">
                <a:solidFill>
                  <a:srgbClr val="002060"/>
                </a:solidFill>
                <a:latin typeface="Tw Cen MT" pitchFamily="34" charset="0"/>
              </a:rPr>
              <a:t>Autorités de régulation audiovisuelle et des télécommunications -</a:t>
            </a:r>
          </a:p>
          <a:p>
            <a:pPr marL="274320" indent="-274320" eaLnBrk="1" fontAlgn="auto" hangingPunct="1">
              <a:spcAft>
                <a:spcPts val="0"/>
              </a:spcAft>
              <a:buClr>
                <a:schemeClr val="accent3"/>
              </a:buClr>
              <a:buFont typeface="Wingdings 2"/>
              <a:buChar char=""/>
              <a:defRPr/>
            </a:pPr>
            <a:r>
              <a:rPr lang="fr-FR" sz="3200" dirty="0" smtClean="0">
                <a:solidFill>
                  <a:srgbClr val="002060"/>
                </a:solidFill>
                <a:latin typeface="Tw Cen MT" pitchFamily="34" charset="0"/>
              </a:rPr>
              <a:t>Association des Consommateurs et collectivités locales</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re 1"/>
          <p:cNvSpPr>
            <a:spLocks noGrp="1"/>
          </p:cNvSpPr>
          <p:nvPr>
            <p:ph type="title"/>
          </p:nvPr>
        </p:nvSpPr>
        <p:spPr>
          <a:xfrm>
            <a:off x="684213" y="1412875"/>
            <a:ext cx="8064500" cy="3384550"/>
          </a:xfrm>
        </p:spPr>
        <p:txBody>
          <a:bodyPr/>
          <a:lstStyle/>
          <a:p>
            <a:pPr eaLnBrk="1" hangingPunct="1"/>
            <a:r>
              <a:rPr lang="en-CA" sz="4400" smtClean="0">
                <a:solidFill>
                  <a:srgbClr val="FF0000"/>
                </a:solidFill>
              </a:rPr>
              <a:t>Qu’est ce qu’il faut faire en urgence pour aller dans le sens de la recommandation de l’UIT et respecter le switch off de 2015?</a:t>
            </a:r>
            <a:endParaRPr lang="fr-CA" sz="4400" smtClean="0">
              <a:solidFill>
                <a:srgbClr val="FF0000"/>
              </a:solidFill>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re 1"/>
          <p:cNvSpPr>
            <a:spLocks noGrp="1"/>
          </p:cNvSpPr>
          <p:nvPr>
            <p:ph type="title"/>
          </p:nvPr>
        </p:nvSpPr>
        <p:spPr>
          <a:xfrm>
            <a:off x="395288" y="1628775"/>
            <a:ext cx="8424862" cy="3313113"/>
          </a:xfrm>
        </p:spPr>
        <p:txBody>
          <a:bodyPr/>
          <a:lstStyle/>
          <a:p>
            <a:pPr algn="ctr" eaLnBrk="1" hangingPunct="1"/>
            <a:r>
              <a:rPr lang="fr-FR" sz="4000" dirty="0" smtClean="0"/>
              <a:t>Créer  </a:t>
            </a:r>
            <a:r>
              <a:rPr lang="fr-FR" sz="4000" b="1" dirty="0" smtClean="0">
                <a:solidFill>
                  <a:srgbClr val="FF0000"/>
                </a:solidFill>
              </a:rPr>
              <a:t>un  comité de stratégie numérique </a:t>
            </a:r>
            <a:r>
              <a:rPr lang="fr-FR" sz="4000" dirty="0" smtClean="0"/>
              <a:t>avec un mandat clair et un calendrier précis pour élaborer une stratégie nationale de transition numérique</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re 1"/>
          <p:cNvSpPr>
            <a:spLocks noGrp="1"/>
          </p:cNvSpPr>
          <p:nvPr>
            <p:ph type="title"/>
          </p:nvPr>
        </p:nvSpPr>
        <p:spPr>
          <a:xfrm>
            <a:off x="684213" y="620713"/>
            <a:ext cx="6870700" cy="900112"/>
          </a:xfrm>
        </p:spPr>
        <p:txBody>
          <a:bodyPr/>
          <a:lstStyle/>
          <a:p>
            <a:pPr algn="ctr" eaLnBrk="1" hangingPunct="1"/>
            <a:r>
              <a:rPr lang="en-CA" smtClean="0">
                <a:solidFill>
                  <a:srgbClr val="FF0000"/>
                </a:solidFill>
              </a:rPr>
              <a:t>Mission</a:t>
            </a:r>
            <a:endParaRPr lang="fr-CA" smtClean="0">
              <a:solidFill>
                <a:srgbClr val="FF0000"/>
              </a:solidFill>
            </a:endParaRPr>
          </a:p>
        </p:txBody>
      </p:sp>
      <p:sp>
        <p:nvSpPr>
          <p:cNvPr id="50179" name="Espace réservé du contenu 2"/>
          <p:cNvSpPr>
            <a:spLocks noGrp="1"/>
          </p:cNvSpPr>
          <p:nvPr>
            <p:ph idx="1"/>
          </p:nvPr>
        </p:nvSpPr>
        <p:spPr>
          <a:xfrm>
            <a:off x="971550" y="1530350"/>
            <a:ext cx="8172450" cy="5327650"/>
          </a:xfrm>
        </p:spPr>
        <p:txBody>
          <a:bodyPr/>
          <a:lstStyle/>
          <a:p>
            <a:pPr eaLnBrk="1" hangingPunct="1"/>
            <a:r>
              <a:rPr lang="fr-CA" sz="3200" smtClean="0">
                <a:solidFill>
                  <a:srgbClr val="002060"/>
                </a:solidFill>
              </a:rPr>
              <a:t>État des lieux du secteur de la radio et TV et analyse du niveau national de préparation à la transition;</a:t>
            </a:r>
          </a:p>
          <a:p>
            <a:pPr eaLnBrk="1" hangingPunct="1"/>
            <a:r>
              <a:rPr lang="fr-CA" sz="3200" smtClean="0">
                <a:solidFill>
                  <a:srgbClr val="002060"/>
                </a:solidFill>
              </a:rPr>
              <a:t>Objectifs qualitatifs et quantitatifs;</a:t>
            </a:r>
          </a:p>
          <a:p>
            <a:pPr eaLnBrk="1" hangingPunct="1"/>
            <a:r>
              <a:rPr lang="fr-CA" sz="3200" smtClean="0">
                <a:solidFill>
                  <a:srgbClr val="002060"/>
                </a:solidFill>
              </a:rPr>
              <a:t>Plan bien détaillé et spécifique pour </a:t>
            </a:r>
          </a:p>
          <a:p>
            <a:pPr eaLnBrk="1" hangingPunct="1">
              <a:buFontTx/>
              <a:buNone/>
            </a:pPr>
            <a:r>
              <a:rPr lang="fr-CA" sz="3200" smtClean="0">
                <a:solidFill>
                  <a:srgbClr val="002060"/>
                </a:solidFill>
              </a:rPr>
              <a:t>   la Radio et la TV;</a:t>
            </a:r>
          </a:p>
          <a:p>
            <a:pPr eaLnBrk="1" hangingPunct="1"/>
            <a:r>
              <a:rPr lang="fr-CA" sz="3200" smtClean="0">
                <a:solidFill>
                  <a:srgbClr val="002060"/>
                </a:solidFill>
              </a:rPr>
              <a:t>Rôle des parties prenantes;</a:t>
            </a:r>
          </a:p>
          <a:p>
            <a:pPr eaLnBrk="1" hangingPunct="1"/>
            <a:r>
              <a:rPr lang="fr-CA" sz="3200" smtClean="0">
                <a:solidFill>
                  <a:srgbClr val="002060"/>
                </a:solidFill>
              </a:rPr>
              <a:t>Considérations régionales et internationales</a:t>
            </a:r>
          </a:p>
          <a:p>
            <a:pPr eaLnBrk="1" hangingPunct="1"/>
            <a:endParaRPr lang="fr-CA"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052737"/>
            <a:ext cx="8229600" cy="5472608"/>
          </a:xfrm>
        </p:spPr>
        <p:txBody>
          <a:bodyPr/>
          <a:lstStyle/>
          <a:p>
            <a:r>
              <a:rPr lang="fr-CA" sz="3200" dirty="0" smtClean="0">
                <a:latin typeface="Comic Sans MS" pitchFamily="66" charset="0"/>
              </a:rPr>
              <a:t>les pays ont le choix, un choix qui, souvent, va dépendre de l’infrastructure de radiodiffusion déjà en place. Mais la transition est loin d’être simplement d’ordre technique. Compte tenu du rôle de la télévision et de la radio dans la société moderne, le passage de l’un à l’autre domaine peut être complexe, et lourd de conséquences économiques, sociales et politiques.</a:t>
            </a:r>
            <a:endParaRPr lang="fr-CA" sz="3200" dirty="0">
              <a:latin typeface="Comic Sans MS" pitchFamily="66"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Espace réservé du contenu 2"/>
          <p:cNvSpPr>
            <a:spLocks noGrp="1"/>
          </p:cNvSpPr>
          <p:nvPr>
            <p:ph idx="1"/>
          </p:nvPr>
        </p:nvSpPr>
        <p:spPr>
          <a:xfrm>
            <a:off x="684213" y="836613"/>
            <a:ext cx="7696200" cy="5256212"/>
          </a:xfrm>
        </p:spPr>
        <p:txBody>
          <a:bodyPr/>
          <a:lstStyle/>
          <a:p>
            <a:pPr eaLnBrk="1" hangingPunct="1"/>
            <a:r>
              <a:rPr lang="fr-CA" sz="3200" dirty="0" smtClean="0">
                <a:solidFill>
                  <a:srgbClr val="FF0000"/>
                </a:solidFill>
                <a:latin typeface="Tw Cen MT" pitchFamily="34" charset="0"/>
              </a:rPr>
              <a:t>Mise à niveau et harmonisation du cadre juridique régissant le secteur de l’audiovisuel, des Télécom et TIC</a:t>
            </a:r>
            <a:endParaRPr lang="fr-CA" sz="3200" dirty="0" smtClean="0">
              <a:latin typeface="Tw Cen MT" pitchFamily="34" charset="0"/>
            </a:endParaRPr>
          </a:p>
          <a:p>
            <a:pPr eaLnBrk="1" hangingPunct="1"/>
            <a:endParaRPr lang="fr-CA" sz="3200" dirty="0" smtClean="0">
              <a:solidFill>
                <a:srgbClr val="002060"/>
              </a:solidFill>
              <a:latin typeface="Tw Cen MT" pitchFamily="34" charset="0"/>
            </a:endParaRPr>
          </a:p>
          <a:p>
            <a:pPr eaLnBrk="1" hangingPunct="1"/>
            <a:r>
              <a:rPr lang="fr-CA" sz="3200" dirty="0" smtClean="0">
                <a:solidFill>
                  <a:srgbClr val="002060"/>
                </a:solidFill>
                <a:latin typeface="Tw Cen MT" pitchFamily="34" charset="0"/>
              </a:rPr>
              <a:t>Adoption de Norme et système de diffusion, en concertation avec les pays de la sous région;</a:t>
            </a:r>
          </a:p>
          <a:p>
            <a:pPr eaLnBrk="1" hangingPunct="1">
              <a:buFontTx/>
              <a:buNone/>
            </a:pPr>
            <a:endParaRPr lang="fr-CA" sz="3200" dirty="0" smtClean="0">
              <a:solidFill>
                <a:srgbClr val="002060"/>
              </a:solidFill>
              <a:latin typeface="Tw Cen MT" pitchFamily="34" charset="0"/>
            </a:endParaRPr>
          </a:p>
          <a:p>
            <a:pPr eaLnBrk="1" hangingPunct="1"/>
            <a:r>
              <a:rPr lang="fr-CA" sz="3200" dirty="0" smtClean="0">
                <a:solidFill>
                  <a:srgbClr val="002060"/>
                </a:solidFill>
                <a:latin typeface="Tw Cen MT" pitchFamily="34" charset="0"/>
              </a:rPr>
              <a:t>Mise en place d’une infrastructure nationale de diffusion numérique;</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u contenu 2"/>
          <p:cNvSpPr>
            <a:spLocks noGrp="1"/>
          </p:cNvSpPr>
          <p:nvPr>
            <p:ph idx="1"/>
          </p:nvPr>
        </p:nvSpPr>
        <p:spPr>
          <a:xfrm>
            <a:off x="539750" y="1054100"/>
            <a:ext cx="8280400" cy="5543550"/>
          </a:xfrm>
        </p:spPr>
        <p:txBody>
          <a:bodyPr/>
          <a:lstStyle/>
          <a:p>
            <a:pPr eaLnBrk="1" hangingPunct="1"/>
            <a:r>
              <a:rPr lang="fr-CA" sz="3200" smtClean="0">
                <a:solidFill>
                  <a:srgbClr val="002060"/>
                </a:solidFill>
                <a:latin typeface="Tw Cen MT" pitchFamily="34" charset="0"/>
              </a:rPr>
              <a:t>Prise en charge des préoccupations des consommateurs en termes de programmes, mais aussi de renouvellement des antennes, téléviseurs et postes de radio ;</a:t>
            </a:r>
          </a:p>
          <a:p>
            <a:pPr eaLnBrk="1" hangingPunct="1"/>
            <a:r>
              <a:rPr lang="fr-CA" sz="3200" smtClean="0">
                <a:solidFill>
                  <a:srgbClr val="002060"/>
                </a:solidFill>
                <a:latin typeface="Tw Cen MT" pitchFamily="34" charset="0"/>
              </a:rPr>
              <a:t>Réaffectation du Dividende numérique aux nouveaux services mobiles et audiovisuels;</a:t>
            </a:r>
          </a:p>
          <a:p>
            <a:pPr eaLnBrk="1" hangingPunct="1"/>
            <a:r>
              <a:rPr lang="fr-CA" sz="3200" smtClean="0">
                <a:solidFill>
                  <a:srgbClr val="002060"/>
                </a:solidFill>
                <a:latin typeface="Tw Cen MT" pitchFamily="34" charset="0"/>
              </a:rPr>
              <a:t>Mesures d’accompagnement (politique de soutien, sensibilisation, formation et développement des capacités).</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re 1"/>
          <p:cNvSpPr>
            <a:spLocks noGrp="1"/>
          </p:cNvSpPr>
          <p:nvPr>
            <p:ph type="title"/>
          </p:nvPr>
        </p:nvSpPr>
        <p:spPr>
          <a:xfrm>
            <a:off x="755650" y="333375"/>
            <a:ext cx="6870700" cy="863600"/>
          </a:xfrm>
        </p:spPr>
        <p:txBody>
          <a:bodyPr/>
          <a:lstStyle/>
          <a:p>
            <a:pPr algn="ctr" eaLnBrk="1" hangingPunct="1"/>
            <a:r>
              <a:rPr lang="en-CA" sz="4800" smtClean="0">
                <a:solidFill>
                  <a:srgbClr val="FF0000"/>
                </a:solidFill>
              </a:rPr>
              <a:t>Enjeux Culturels</a:t>
            </a:r>
            <a:endParaRPr lang="fr-CA" sz="4800" smtClean="0">
              <a:solidFill>
                <a:srgbClr val="FF0000"/>
              </a:solidFill>
            </a:endParaRPr>
          </a:p>
        </p:txBody>
      </p:sp>
      <p:sp>
        <p:nvSpPr>
          <p:cNvPr id="32771" name="Espace réservé du contenu 2"/>
          <p:cNvSpPr>
            <a:spLocks noGrp="1"/>
          </p:cNvSpPr>
          <p:nvPr>
            <p:ph idx="1"/>
          </p:nvPr>
        </p:nvSpPr>
        <p:spPr>
          <a:xfrm>
            <a:off x="755650" y="1341438"/>
            <a:ext cx="7848600" cy="5256212"/>
          </a:xfrm>
        </p:spPr>
        <p:txBody>
          <a:bodyPr>
            <a:normAutofit/>
          </a:bodyPr>
          <a:lstStyle/>
          <a:p>
            <a:pPr marL="274320" indent="-274320" eaLnBrk="1" fontAlgn="auto" hangingPunct="1">
              <a:spcAft>
                <a:spcPts val="0"/>
              </a:spcAft>
              <a:buClr>
                <a:schemeClr val="accent3"/>
              </a:buClr>
              <a:buFont typeface="Wingdings 2"/>
              <a:buChar char=""/>
              <a:defRPr/>
            </a:pPr>
            <a:r>
              <a:rPr lang="fr-CA" sz="3200" dirty="0" smtClean="0">
                <a:solidFill>
                  <a:srgbClr val="002060"/>
                </a:solidFill>
                <a:latin typeface="Tw Cen MT" pitchFamily="34" charset="0"/>
              </a:rPr>
              <a:t>Création d’un plus grand nombre de chaines (nationales , régionales et locales) et un choix de programmes plus large;</a:t>
            </a:r>
          </a:p>
          <a:p>
            <a:pPr marL="274320" indent="-274320" eaLnBrk="1" fontAlgn="auto" hangingPunct="1">
              <a:spcAft>
                <a:spcPts val="0"/>
              </a:spcAft>
              <a:buClr>
                <a:schemeClr val="accent3"/>
              </a:buClr>
              <a:buFont typeface="Wingdings 2"/>
              <a:buChar char=""/>
              <a:defRPr/>
            </a:pPr>
            <a:r>
              <a:rPr lang="fr-CA" sz="3200" dirty="0" smtClean="0">
                <a:solidFill>
                  <a:srgbClr val="002060"/>
                </a:solidFill>
                <a:latin typeface="Tw Cen MT" pitchFamily="34" charset="0"/>
              </a:rPr>
              <a:t>Développement de la production audiovisuelle locale;</a:t>
            </a:r>
          </a:p>
          <a:p>
            <a:pPr marL="274320" indent="-274320" eaLnBrk="1" fontAlgn="auto" hangingPunct="1">
              <a:spcAft>
                <a:spcPts val="0"/>
              </a:spcAft>
              <a:buClr>
                <a:schemeClr val="accent3"/>
              </a:buClr>
              <a:buFont typeface="Wingdings 2"/>
              <a:buChar char=""/>
              <a:defRPr/>
            </a:pPr>
            <a:r>
              <a:rPr lang="fr-CA" sz="3200" dirty="0" smtClean="0">
                <a:solidFill>
                  <a:srgbClr val="002060"/>
                </a:solidFill>
                <a:latin typeface="Tw Cen MT" pitchFamily="34" charset="0"/>
              </a:rPr>
              <a:t>Développement de nouveaux services de contenus;</a:t>
            </a:r>
          </a:p>
          <a:p>
            <a:pPr marL="274320" indent="-274320" eaLnBrk="1" fontAlgn="auto" hangingPunct="1">
              <a:spcAft>
                <a:spcPts val="0"/>
              </a:spcAft>
              <a:buClr>
                <a:schemeClr val="accent3"/>
              </a:buClr>
              <a:buFont typeface="Wingdings 2"/>
              <a:buChar char=""/>
              <a:defRPr/>
            </a:pPr>
            <a:r>
              <a:rPr lang="en-CA" sz="3200" dirty="0" err="1" smtClean="0">
                <a:solidFill>
                  <a:srgbClr val="002060"/>
                </a:solidFill>
                <a:latin typeface="Tw Cen MT" pitchFamily="34" charset="0"/>
              </a:rPr>
              <a:t>Servir</a:t>
            </a:r>
            <a:r>
              <a:rPr lang="en-CA" sz="3200" dirty="0" smtClean="0">
                <a:solidFill>
                  <a:srgbClr val="002060"/>
                </a:solidFill>
                <a:latin typeface="Tw Cen MT" pitchFamily="34" charset="0"/>
              </a:rPr>
              <a:t> </a:t>
            </a:r>
            <a:r>
              <a:rPr lang="en-CA" sz="3200" dirty="0" err="1" smtClean="0">
                <a:solidFill>
                  <a:srgbClr val="002060"/>
                </a:solidFill>
                <a:latin typeface="Tw Cen MT" pitchFamily="34" charset="0"/>
              </a:rPr>
              <a:t>l’interêt</a:t>
            </a:r>
            <a:r>
              <a:rPr lang="en-CA" sz="3200" dirty="0" smtClean="0">
                <a:solidFill>
                  <a:srgbClr val="002060"/>
                </a:solidFill>
                <a:latin typeface="Tw Cen MT" pitchFamily="34" charset="0"/>
              </a:rPr>
              <a:t> des </a:t>
            </a:r>
            <a:r>
              <a:rPr lang="en-CA" sz="3200" dirty="0" err="1" smtClean="0">
                <a:solidFill>
                  <a:srgbClr val="002060"/>
                </a:solidFill>
                <a:latin typeface="Tw Cen MT" pitchFamily="34" charset="0"/>
              </a:rPr>
              <a:t>minorités</a:t>
            </a:r>
            <a:r>
              <a:rPr lang="en-CA" sz="3200" dirty="0" smtClean="0">
                <a:solidFill>
                  <a:srgbClr val="002060"/>
                </a:solidFill>
                <a:latin typeface="Tw Cen MT" pitchFamily="34" charset="0"/>
              </a:rPr>
              <a:t> et </a:t>
            </a:r>
            <a:r>
              <a:rPr lang="en-CA" sz="3200" dirty="0" err="1" smtClean="0">
                <a:solidFill>
                  <a:srgbClr val="002060"/>
                </a:solidFill>
                <a:latin typeface="Tw Cen MT" pitchFamily="34" charset="0"/>
              </a:rPr>
              <a:t>s’adresser</a:t>
            </a:r>
            <a:r>
              <a:rPr lang="en-CA" sz="3200" dirty="0" smtClean="0">
                <a:solidFill>
                  <a:srgbClr val="002060"/>
                </a:solidFill>
                <a:latin typeface="Tw Cen MT" pitchFamily="34" charset="0"/>
              </a:rPr>
              <a:t> à </a:t>
            </a:r>
            <a:r>
              <a:rPr lang="en-CA" sz="3200" dirty="0" err="1" smtClean="0">
                <a:solidFill>
                  <a:srgbClr val="002060"/>
                </a:solidFill>
                <a:latin typeface="Tw Cen MT" pitchFamily="34" charset="0"/>
              </a:rPr>
              <a:t>tous</a:t>
            </a:r>
            <a:r>
              <a:rPr lang="en-CA" sz="3200" dirty="0" smtClean="0">
                <a:solidFill>
                  <a:srgbClr val="002060"/>
                </a:solidFill>
                <a:latin typeface="Tw Cen MT" pitchFamily="34" charset="0"/>
              </a:rPr>
              <a:t> les </a:t>
            </a:r>
            <a:r>
              <a:rPr lang="en-CA" sz="3200" dirty="0" err="1" smtClean="0">
                <a:solidFill>
                  <a:srgbClr val="002060"/>
                </a:solidFill>
                <a:latin typeface="Tw Cen MT" pitchFamily="34" charset="0"/>
              </a:rPr>
              <a:t>groupes</a:t>
            </a:r>
            <a:r>
              <a:rPr lang="en-CA" sz="3200" dirty="0" smtClean="0">
                <a:solidFill>
                  <a:srgbClr val="002060"/>
                </a:solidFill>
                <a:latin typeface="Tw Cen MT" pitchFamily="34" charset="0"/>
              </a:rPr>
              <a:t> de la population.</a:t>
            </a:r>
            <a:endParaRPr lang="fr-CA" sz="3200" dirty="0" smtClean="0">
              <a:solidFill>
                <a:srgbClr val="002060"/>
              </a:solidFill>
              <a:latin typeface="Tw Cen MT" pitchFamily="34" charset="0"/>
            </a:endParaRPr>
          </a:p>
          <a:p>
            <a:pPr marL="274320" indent="-274320" eaLnBrk="1" fontAlgn="auto" hangingPunct="1">
              <a:spcAft>
                <a:spcPts val="0"/>
              </a:spcAft>
              <a:buClr>
                <a:schemeClr val="accent3"/>
              </a:buClr>
              <a:buFontTx/>
              <a:buNone/>
              <a:defRPr/>
            </a:pPr>
            <a:endParaRPr lang="fr-CA" dirty="0" smtClean="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re 1"/>
          <p:cNvSpPr>
            <a:spLocks noGrp="1"/>
          </p:cNvSpPr>
          <p:nvPr>
            <p:ph type="title"/>
          </p:nvPr>
        </p:nvSpPr>
        <p:spPr>
          <a:xfrm>
            <a:off x="827088" y="620713"/>
            <a:ext cx="6870700" cy="828675"/>
          </a:xfrm>
        </p:spPr>
        <p:txBody>
          <a:bodyPr/>
          <a:lstStyle/>
          <a:p>
            <a:pPr algn="ctr" eaLnBrk="1" hangingPunct="1"/>
            <a:r>
              <a:rPr lang="en-CA" smtClean="0">
                <a:solidFill>
                  <a:srgbClr val="FF0000"/>
                </a:solidFill>
              </a:rPr>
              <a:t>Enjeux techniques</a:t>
            </a:r>
            <a:endParaRPr lang="fr-CA" smtClean="0">
              <a:solidFill>
                <a:srgbClr val="FF0000"/>
              </a:solidFill>
            </a:endParaRPr>
          </a:p>
        </p:txBody>
      </p:sp>
      <p:sp>
        <p:nvSpPr>
          <p:cNvPr id="33795" name="Espace réservé du contenu 2"/>
          <p:cNvSpPr>
            <a:spLocks noGrp="1"/>
          </p:cNvSpPr>
          <p:nvPr>
            <p:ph idx="1"/>
          </p:nvPr>
        </p:nvSpPr>
        <p:spPr>
          <a:xfrm>
            <a:off x="323850" y="1557338"/>
            <a:ext cx="8496300" cy="4464050"/>
          </a:xfrm>
        </p:spPr>
        <p:txBody>
          <a:bodyPr>
            <a:noAutofit/>
          </a:bodyPr>
          <a:lstStyle/>
          <a:p>
            <a:pPr marL="274320" indent="-274320" eaLnBrk="1" fontAlgn="auto" hangingPunct="1">
              <a:spcAft>
                <a:spcPts val="0"/>
              </a:spcAft>
              <a:buClr>
                <a:schemeClr val="accent3"/>
              </a:buClr>
              <a:buFont typeface="Wingdings 2" pitchFamily="18" charset="2"/>
              <a:buNone/>
              <a:defRPr/>
            </a:pPr>
            <a:endParaRPr lang="fr-CA" sz="3200" dirty="0" smtClean="0">
              <a:latin typeface="Tw Cen MT" pitchFamily="34" charset="0"/>
            </a:endParaRPr>
          </a:p>
          <a:p>
            <a:pPr marL="274320" indent="-274320" eaLnBrk="1" fontAlgn="auto" hangingPunct="1">
              <a:spcAft>
                <a:spcPts val="0"/>
              </a:spcAft>
              <a:buClr>
                <a:schemeClr val="accent3"/>
              </a:buClr>
              <a:buFont typeface="Wingdings 2"/>
              <a:buChar char=""/>
              <a:defRPr/>
            </a:pPr>
            <a:r>
              <a:rPr lang="fr-CA" sz="3200" dirty="0" smtClean="0">
                <a:solidFill>
                  <a:srgbClr val="002060"/>
                </a:solidFill>
                <a:latin typeface="Tw Cen MT" pitchFamily="34" charset="0"/>
              </a:rPr>
              <a:t>Meilleure qualité d’image (HD/3D);</a:t>
            </a:r>
          </a:p>
          <a:p>
            <a:pPr marL="274320" indent="-274320" eaLnBrk="1" fontAlgn="auto" hangingPunct="1">
              <a:spcAft>
                <a:spcPts val="0"/>
              </a:spcAft>
              <a:buClr>
                <a:schemeClr val="accent3"/>
              </a:buClr>
              <a:buFont typeface="Wingdings 2"/>
              <a:buChar char=""/>
              <a:defRPr/>
            </a:pPr>
            <a:r>
              <a:rPr lang="fr-CA" sz="3200" dirty="0" smtClean="0">
                <a:solidFill>
                  <a:srgbClr val="002060"/>
                </a:solidFill>
                <a:latin typeface="Tw Cen MT" pitchFamily="34" charset="0"/>
              </a:rPr>
              <a:t>Plus grande couverture du territoire avec une économie d’énergie substantielle</a:t>
            </a:r>
          </a:p>
          <a:p>
            <a:pPr marL="274320" indent="-274320" eaLnBrk="1" fontAlgn="auto" hangingPunct="1">
              <a:spcAft>
                <a:spcPts val="0"/>
              </a:spcAft>
              <a:buClr>
                <a:schemeClr val="accent3"/>
              </a:buClr>
              <a:buFont typeface="Wingdings 2"/>
              <a:buChar char=""/>
              <a:defRPr/>
            </a:pPr>
            <a:r>
              <a:rPr lang="fr-CA" sz="3200" dirty="0" smtClean="0">
                <a:solidFill>
                  <a:srgbClr val="002060"/>
                </a:solidFill>
                <a:latin typeface="Tw Cen MT" pitchFamily="34" charset="0"/>
              </a:rPr>
              <a:t>Réduction de la fracture numérique (Internet à haut débit, diffusion en live du contenu, transfert de fichiers);</a:t>
            </a:r>
          </a:p>
          <a:p>
            <a:pPr marL="274320" indent="-274320" eaLnBrk="1" fontAlgn="auto" hangingPunct="1">
              <a:spcAft>
                <a:spcPts val="0"/>
              </a:spcAft>
              <a:buClr>
                <a:schemeClr val="accent3"/>
              </a:buClr>
              <a:buFont typeface="Wingdings 2"/>
              <a:buChar char=""/>
              <a:defRPr/>
            </a:pPr>
            <a:r>
              <a:rPr lang="fr-CA" sz="3200" dirty="0" smtClean="0">
                <a:solidFill>
                  <a:srgbClr val="002060"/>
                </a:solidFill>
                <a:latin typeface="Tw Cen MT" pitchFamily="34" charset="0"/>
              </a:rPr>
              <a:t>Renouvellement des équipements (antennes, postes de télévision et de radio)</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re 1"/>
          <p:cNvSpPr>
            <a:spLocks noGrp="1"/>
          </p:cNvSpPr>
          <p:nvPr>
            <p:ph type="title"/>
          </p:nvPr>
        </p:nvSpPr>
        <p:spPr>
          <a:xfrm>
            <a:off x="971550" y="620713"/>
            <a:ext cx="6870700" cy="900112"/>
          </a:xfrm>
        </p:spPr>
        <p:txBody>
          <a:bodyPr/>
          <a:lstStyle/>
          <a:p>
            <a:pPr algn="ctr" eaLnBrk="1" hangingPunct="1"/>
            <a:r>
              <a:rPr lang="en-CA" smtClean="0">
                <a:solidFill>
                  <a:srgbClr val="FF0000"/>
                </a:solidFill>
              </a:rPr>
              <a:t>Enjeux économiques</a:t>
            </a:r>
            <a:endParaRPr lang="fr-CA" smtClean="0">
              <a:solidFill>
                <a:srgbClr val="FF0000"/>
              </a:solidFill>
            </a:endParaRPr>
          </a:p>
        </p:txBody>
      </p:sp>
      <p:sp>
        <p:nvSpPr>
          <p:cNvPr id="60419" name="Espace réservé du contenu 2"/>
          <p:cNvSpPr>
            <a:spLocks noGrp="1"/>
          </p:cNvSpPr>
          <p:nvPr>
            <p:ph idx="1"/>
          </p:nvPr>
        </p:nvSpPr>
        <p:spPr>
          <a:xfrm>
            <a:off x="684213" y="2133600"/>
            <a:ext cx="7696200" cy="3024188"/>
          </a:xfrm>
        </p:spPr>
        <p:txBody>
          <a:bodyPr/>
          <a:lstStyle/>
          <a:p>
            <a:pPr eaLnBrk="1" hangingPunct="1"/>
            <a:r>
              <a:rPr lang="fr-CA" sz="3600" b="1" smtClean="0">
                <a:solidFill>
                  <a:srgbClr val="FF0000"/>
                </a:solidFill>
                <a:latin typeface="Tw Cen MT" pitchFamily="34" charset="0"/>
              </a:rPr>
              <a:t>Dividende numérique </a:t>
            </a:r>
            <a:r>
              <a:rPr lang="fr-CA" sz="3600" b="1" smtClean="0">
                <a:solidFill>
                  <a:srgbClr val="002060"/>
                </a:solidFill>
                <a:latin typeface="Tw Cen MT" pitchFamily="34" charset="0"/>
              </a:rPr>
              <a:t>: </a:t>
            </a:r>
            <a:r>
              <a:rPr lang="fr-CA" sz="3600" smtClean="0">
                <a:solidFill>
                  <a:srgbClr val="002060"/>
                </a:solidFill>
                <a:latin typeface="Tw Cen MT" pitchFamily="34" charset="0"/>
              </a:rPr>
              <a:t>C’est la quantité de spectre de fréquences disponible qui pourrait se libérer avec le passage de la télévision analogique à la télévision numérique.</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5"/>
          <p:cNvPicPr>
            <a:picLocks noGrp="1" noChangeAspect="1" noChangeArrowheads="1"/>
          </p:cNvPicPr>
          <p:nvPr>
            <p:ph idx="1"/>
          </p:nvPr>
        </p:nvPicPr>
        <p:blipFill>
          <a:blip r:embed="rId2" cstate="print"/>
          <a:srcRect t="27950"/>
          <a:stretch>
            <a:fillRect/>
          </a:stretch>
        </p:blipFill>
        <p:spPr>
          <a:xfrm>
            <a:off x="0" y="1412875"/>
            <a:ext cx="9144000" cy="5111750"/>
          </a:xfrm>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re 1"/>
          <p:cNvSpPr>
            <a:spLocks noGrp="1"/>
          </p:cNvSpPr>
          <p:nvPr>
            <p:ph type="title"/>
          </p:nvPr>
        </p:nvSpPr>
        <p:spPr>
          <a:xfrm>
            <a:off x="684213" y="476250"/>
            <a:ext cx="6870700" cy="828675"/>
          </a:xfrm>
        </p:spPr>
        <p:txBody>
          <a:bodyPr/>
          <a:lstStyle/>
          <a:p>
            <a:pPr algn="ctr" eaLnBrk="1" hangingPunct="1"/>
            <a:r>
              <a:rPr lang="en-CA" b="1" smtClean="0">
                <a:solidFill>
                  <a:srgbClr val="FF0000"/>
                </a:solidFill>
              </a:rPr>
              <a:t>Pour l’Etat</a:t>
            </a:r>
            <a:endParaRPr lang="fr-CA" b="1" smtClean="0">
              <a:solidFill>
                <a:srgbClr val="FF0000"/>
              </a:solidFill>
            </a:endParaRPr>
          </a:p>
        </p:txBody>
      </p:sp>
      <p:sp>
        <p:nvSpPr>
          <p:cNvPr id="64515" name="Espace réservé du contenu 2"/>
          <p:cNvSpPr>
            <a:spLocks noGrp="1"/>
          </p:cNvSpPr>
          <p:nvPr>
            <p:ph idx="1"/>
          </p:nvPr>
        </p:nvSpPr>
        <p:spPr>
          <a:xfrm>
            <a:off x="611188" y="1557338"/>
            <a:ext cx="7773987" cy="4824412"/>
          </a:xfrm>
        </p:spPr>
        <p:txBody>
          <a:bodyPr/>
          <a:lstStyle/>
          <a:p>
            <a:pPr eaLnBrk="1" hangingPunct="1"/>
            <a:r>
              <a:rPr lang="fr-CA" sz="3200" smtClean="0">
                <a:solidFill>
                  <a:srgbClr val="002060"/>
                </a:solidFill>
                <a:latin typeface="Tw Cen MT" pitchFamily="34" charset="0"/>
              </a:rPr>
              <a:t>Possibilité de ressources financières additionnelles résultant de la réallocation des fréquences libérées;</a:t>
            </a:r>
          </a:p>
          <a:p>
            <a:pPr eaLnBrk="1" hangingPunct="1"/>
            <a:r>
              <a:rPr lang="fr-CA" sz="3200" smtClean="0">
                <a:solidFill>
                  <a:srgbClr val="002060"/>
                </a:solidFill>
                <a:latin typeface="Tw Cen MT" pitchFamily="34" charset="0"/>
              </a:rPr>
              <a:t> Contribution au développement de l’économie numérique (croissance et compétitivité);</a:t>
            </a:r>
          </a:p>
          <a:p>
            <a:pPr eaLnBrk="1" hangingPunct="1"/>
            <a:r>
              <a:rPr lang="fr-CA" sz="3200" smtClean="0">
                <a:solidFill>
                  <a:srgbClr val="002060"/>
                </a:solidFill>
                <a:latin typeface="Tw Cen MT" pitchFamily="34" charset="0"/>
              </a:rPr>
              <a:t>Contribution au développement de la large bande et de l’accès au haut débit en particulier par le Mobile</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re 1"/>
          <p:cNvSpPr>
            <a:spLocks noGrp="1"/>
          </p:cNvSpPr>
          <p:nvPr>
            <p:ph type="title"/>
          </p:nvPr>
        </p:nvSpPr>
        <p:spPr>
          <a:xfrm>
            <a:off x="0" y="260350"/>
            <a:ext cx="8569325" cy="1419225"/>
          </a:xfrm>
        </p:spPr>
        <p:txBody>
          <a:bodyPr/>
          <a:lstStyle/>
          <a:p>
            <a:pPr algn="ctr" eaLnBrk="1" hangingPunct="1"/>
            <a:r>
              <a:rPr lang="en-CA" sz="3200" smtClean="0">
                <a:solidFill>
                  <a:srgbClr val="FF0000"/>
                </a:solidFill>
              </a:rPr>
              <a:t>La vente aux enchères de la bande 700MHz en 2008 aux USA par la FFC a rapporté</a:t>
            </a:r>
            <a:endParaRPr lang="fr-CA" sz="3200" smtClean="0">
              <a:solidFill>
                <a:srgbClr val="FF0000"/>
              </a:solidFill>
            </a:endParaRPr>
          </a:p>
        </p:txBody>
      </p:sp>
      <p:pic>
        <p:nvPicPr>
          <p:cNvPr id="1027" name="Picture 3"/>
          <p:cNvPicPr>
            <a:picLocks noGrp="1" noChangeAspect="1" noChangeArrowheads="1"/>
          </p:cNvPicPr>
          <p:nvPr>
            <p:ph idx="1"/>
          </p:nvPr>
        </p:nvPicPr>
        <p:blipFill>
          <a:blip r:embed="rId3" cstate="print"/>
          <a:srcRect/>
          <a:stretch>
            <a:fillRect/>
          </a:stretch>
        </p:blipFill>
        <p:spPr bwMode="auto">
          <a:xfrm>
            <a:off x="683568" y="1844823"/>
            <a:ext cx="7776864" cy="457301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ce réservé du contenu 2"/>
          <p:cNvSpPr>
            <a:spLocks noGrp="1"/>
          </p:cNvSpPr>
          <p:nvPr>
            <p:ph idx="1"/>
          </p:nvPr>
        </p:nvSpPr>
        <p:spPr>
          <a:xfrm>
            <a:off x="685800" y="1484313"/>
            <a:ext cx="8207375" cy="4824412"/>
          </a:xfrm>
        </p:spPr>
        <p:txBody>
          <a:bodyPr>
            <a:normAutofit/>
          </a:bodyPr>
          <a:lstStyle/>
          <a:p>
            <a:pPr marL="274320" indent="-274320" eaLnBrk="1" fontAlgn="auto" hangingPunct="1">
              <a:spcAft>
                <a:spcPts val="0"/>
              </a:spcAft>
              <a:buClr>
                <a:schemeClr val="accent3"/>
              </a:buClr>
              <a:buFont typeface="Wingdings 2"/>
              <a:buChar char=""/>
              <a:defRPr/>
            </a:pPr>
            <a:r>
              <a:rPr lang="fr-CA" sz="3200" dirty="0" smtClean="0">
                <a:solidFill>
                  <a:srgbClr val="002060"/>
                </a:solidFill>
                <a:latin typeface="Tw Cen MT" pitchFamily="34" charset="0"/>
              </a:rPr>
              <a:t>Contribution au développement de la bonne gouvernance (</a:t>
            </a:r>
            <a:r>
              <a:rPr lang="fr-CA" sz="3200" dirty="0" err="1" smtClean="0">
                <a:solidFill>
                  <a:srgbClr val="002060"/>
                </a:solidFill>
                <a:latin typeface="Tw Cen MT" pitchFamily="34" charset="0"/>
              </a:rPr>
              <a:t>e.gouvernance</a:t>
            </a:r>
            <a:r>
              <a:rPr lang="fr-CA" sz="3200" dirty="0" smtClean="0">
                <a:solidFill>
                  <a:srgbClr val="002060"/>
                </a:solidFill>
                <a:latin typeface="Tw Cen MT" pitchFamily="34" charset="0"/>
              </a:rPr>
              <a:t> ): </a:t>
            </a:r>
            <a:r>
              <a:rPr lang="fr-CA" sz="3200" dirty="0" err="1" smtClean="0">
                <a:solidFill>
                  <a:srgbClr val="002060"/>
                </a:solidFill>
                <a:latin typeface="Tw Cen MT" pitchFamily="34" charset="0"/>
              </a:rPr>
              <a:t>Education</a:t>
            </a:r>
            <a:r>
              <a:rPr lang="fr-CA" sz="3200" dirty="0" smtClean="0">
                <a:solidFill>
                  <a:srgbClr val="002060"/>
                </a:solidFill>
                <a:latin typeface="Tw Cen MT" pitchFamily="34" charset="0"/>
              </a:rPr>
              <a:t>, santé,</a:t>
            </a:r>
          </a:p>
          <a:p>
            <a:pPr marL="274320" indent="-274320" eaLnBrk="1" fontAlgn="auto" hangingPunct="1">
              <a:spcAft>
                <a:spcPts val="0"/>
              </a:spcAft>
              <a:buClr>
                <a:schemeClr val="accent3"/>
              </a:buClr>
              <a:buFont typeface="Wingdings 2"/>
              <a:buChar char=""/>
              <a:defRPr/>
            </a:pPr>
            <a:r>
              <a:rPr lang="fr-CA" sz="3200" dirty="0" smtClean="0">
                <a:solidFill>
                  <a:srgbClr val="002060"/>
                </a:solidFill>
                <a:latin typeface="Tw Cen MT" pitchFamily="34" charset="0"/>
              </a:rPr>
              <a:t>Services gouvernementaux, </a:t>
            </a:r>
          </a:p>
          <a:p>
            <a:pPr marL="274320" indent="-274320" eaLnBrk="1" fontAlgn="auto" hangingPunct="1">
              <a:spcAft>
                <a:spcPts val="0"/>
              </a:spcAft>
              <a:buClr>
                <a:schemeClr val="accent3"/>
              </a:buClr>
              <a:buFont typeface="Wingdings 2"/>
              <a:buChar char=""/>
              <a:defRPr/>
            </a:pPr>
            <a:r>
              <a:rPr lang="fr-CA" sz="3200" dirty="0" smtClean="0">
                <a:solidFill>
                  <a:srgbClr val="002060"/>
                </a:solidFill>
                <a:latin typeface="Tw Cen MT" pitchFamily="34" charset="0"/>
              </a:rPr>
              <a:t>Commerce électronique </a:t>
            </a:r>
          </a:p>
          <a:p>
            <a:pPr marL="274320" indent="-274320" eaLnBrk="1" fontAlgn="auto" hangingPunct="1">
              <a:spcAft>
                <a:spcPts val="0"/>
              </a:spcAft>
              <a:buClr>
                <a:schemeClr val="accent3"/>
              </a:buClr>
              <a:buFont typeface="Wingdings 2"/>
              <a:buChar char=""/>
              <a:defRPr/>
            </a:pPr>
            <a:r>
              <a:rPr lang="fr-CA" sz="3200" dirty="0" smtClean="0">
                <a:solidFill>
                  <a:srgbClr val="002060"/>
                </a:solidFill>
                <a:latin typeface="Tw Cen MT" pitchFamily="34" charset="0"/>
              </a:rPr>
              <a:t>Diagnostic médical - Vidéo à la demande Jeux sur mobile -Banque mobile …</a:t>
            </a:r>
          </a:p>
          <a:p>
            <a:pPr marL="274320" indent="-274320" eaLnBrk="1" fontAlgn="auto" hangingPunct="1">
              <a:spcAft>
                <a:spcPts val="0"/>
              </a:spcAft>
              <a:buClr>
                <a:schemeClr val="accent3"/>
              </a:buClr>
              <a:buFontTx/>
              <a:buNone/>
              <a:defRPr/>
            </a:pPr>
            <a:endParaRPr lang="fr-CA" sz="3200" dirty="0" smtClean="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re 1"/>
          <p:cNvSpPr>
            <a:spLocks noGrp="1"/>
          </p:cNvSpPr>
          <p:nvPr>
            <p:ph type="title"/>
          </p:nvPr>
        </p:nvSpPr>
        <p:spPr>
          <a:xfrm>
            <a:off x="685800" y="152400"/>
            <a:ext cx="7486650" cy="1600200"/>
          </a:xfrm>
        </p:spPr>
        <p:txBody>
          <a:bodyPr/>
          <a:lstStyle/>
          <a:p>
            <a:pPr eaLnBrk="1" hangingPunct="1"/>
            <a:r>
              <a:rPr lang="en-CA" sz="3200" b="1" smtClean="0">
                <a:solidFill>
                  <a:srgbClr val="FF0000"/>
                </a:solidFill>
              </a:rPr>
              <a:t>Pour les entreprises du secteur des médias</a:t>
            </a:r>
            <a:endParaRPr lang="fr-CA" sz="3200" b="1" smtClean="0">
              <a:solidFill>
                <a:srgbClr val="FF0000"/>
              </a:solidFill>
            </a:endParaRPr>
          </a:p>
        </p:txBody>
      </p:sp>
      <p:sp>
        <p:nvSpPr>
          <p:cNvPr id="70659" name="Espace réservé du contenu 2"/>
          <p:cNvSpPr>
            <a:spLocks noGrp="1"/>
          </p:cNvSpPr>
          <p:nvPr>
            <p:ph idx="1"/>
          </p:nvPr>
        </p:nvSpPr>
        <p:spPr/>
        <p:txBody>
          <a:bodyPr/>
          <a:lstStyle/>
          <a:p>
            <a:pPr eaLnBrk="1" hangingPunct="1"/>
            <a:r>
              <a:rPr lang="fr-CA" sz="3200" smtClean="0"/>
              <a:t>Possibilité de plus de canaux avec moins de ressources spectrales</a:t>
            </a:r>
          </a:p>
          <a:p>
            <a:pPr eaLnBrk="1" hangingPunct="1"/>
            <a:r>
              <a:rPr lang="en-CA" sz="3200" smtClean="0"/>
              <a:t>Nouvelles chaines TV en HD et en 3DTV</a:t>
            </a:r>
          </a:p>
          <a:p>
            <a:pPr eaLnBrk="1" hangingPunct="1"/>
            <a:r>
              <a:rPr lang="en-CA" sz="3200" smtClean="0"/>
              <a:t>Nouvelles chaines radios numériques DAB et DMB</a:t>
            </a:r>
            <a:endParaRPr lang="fr-CA" sz="3200" smtClean="0"/>
          </a:p>
          <a:p>
            <a:pPr eaLnBrk="1" hangingPunct="1"/>
            <a:r>
              <a:rPr lang="fr-CA" sz="3200" smtClean="0"/>
              <a:t> Réduction des coûts de production et de diffusion</a:t>
            </a:r>
          </a:p>
          <a:p>
            <a:pPr eaLnBrk="1" hangingPunct="1"/>
            <a:r>
              <a:rPr lang="fr-CA" sz="3200" smtClean="0"/>
              <a:t>Marché des contenus plus développé</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0" y="0"/>
            <a:ext cx="9144000" cy="6858000"/>
          </a:xfrm>
          <a:prstGeom prst="rect">
            <a:avLst/>
          </a:prstGeom>
          <a:gradFill rotWithShape="0">
            <a:gsLst>
              <a:gs pos="0">
                <a:srgbClr val="99CCFF"/>
              </a:gs>
              <a:gs pos="50000">
                <a:schemeClr val="bg1"/>
              </a:gs>
              <a:gs pos="100000">
                <a:srgbClr val="99CCFF"/>
              </a:gs>
            </a:gsLst>
            <a:lin ang="5400000" scaled="1"/>
          </a:gradFill>
          <a:ln w="9525">
            <a:solidFill>
              <a:srgbClr val="FF0000"/>
            </a:solidFill>
            <a:miter lim="800000"/>
            <a:headEnd/>
            <a:tailEnd/>
          </a:ln>
        </p:spPr>
        <p:txBody>
          <a:bodyPr vert="horz" wrap="square" lIns="91440" tIns="45720" rIns="91440" bIns="45720" numCol="1" anchor="t" anchorCtr="0" compatLnSpc="1">
            <a:prstTxWarp prst="textNoShape">
              <a:avLst/>
            </a:prstTxWarp>
          </a:bodyPr>
          <a:lstStyle/>
          <a:p>
            <a:pPr marL="273050" marR="0" lvl="0" indent="-273050" algn="justLow" defTabSz="914400" rtl="0" eaLnBrk="0" fontAlgn="base" latinLnBrk="0" hangingPunct="0">
              <a:lnSpc>
                <a:spcPct val="100000"/>
              </a:lnSpc>
              <a:spcBef>
                <a:spcPct val="20000"/>
              </a:spcBef>
              <a:spcAft>
                <a:spcPct val="0"/>
              </a:spcAft>
              <a:buClr>
                <a:srgbClr val="0BD0D9"/>
              </a:buClr>
              <a:buSzPct val="95000"/>
              <a:buFontTx/>
              <a:buNone/>
              <a:tabLst/>
              <a:defRPr/>
            </a:pPr>
            <a:r>
              <a:rPr kumimoji="1" lang="fr-FR" sz="2000" b="1" i="0" u="none" strike="noStrike" kern="1200" cap="none" spc="0" normalizeH="0" baseline="0" noProof="0" dirty="0" smtClean="0">
                <a:ln>
                  <a:noFill/>
                </a:ln>
                <a:solidFill>
                  <a:srgbClr val="FF0000"/>
                </a:solidFill>
                <a:effectLst/>
                <a:uLnTx/>
                <a:uFillTx/>
                <a:latin typeface="+mn-lt"/>
                <a:ea typeface="+mn-ea"/>
                <a:cs typeface="+mn-cs"/>
              </a:rPr>
              <a:t>     </a:t>
            </a:r>
          </a:p>
          <a:p>
            <a:pPr marL="273050" marR="0" lvl="0" indent="-273050" algn="justLow" defTabSz="914400" rtl="0" eaLnBrk="0" fontAlgn="base" latinLnBrk="0" hangingPunct="0">
              <a:lnSpc>
                <a:spcPct val="100000"/>
              </a:lnSpc>
              <a:spcBef>
                <a:spcPct val="20000"/>
              </a:spcBef>
              <a:spcAft>
                <a:spcPct val="0"/>
              </a:spcAft>
              <a:buClr>
                <a:srgbClr val="0BD0D9"/>
              </a:buClr>
              <a:buSzPct val="95000"/>
              <a:buFontTx/>
              <a:buNone/>
              <a:tabLst/>
              <a:defRPr/>
            </a:pPr>
            <a:r>
              <a:rPr kumimoji="1" lang="fr-FR" sz="2000" b="1" i="0" u="none" strike="noStrike" kern="1200" cap="none" spc="0" normalizeH="0" baseline="0" noProof="0" dirty="0" smtClean="0">
                <a:ln>
                  <a:noFill/>
                </a:ln>
                <a:solidFill>
                  <a:srgbClr val="FF0000"/>
                </a:solidFill>
                <a:effectLst/>
                <a:uLnTx/>
                <a:uFillTx/>
                <a:latin typeface="+mn-lt"/>
                <a:ea typeface="+mn-ea"/>
                <a:cs typeface="+mn-cs"/>
              </a:rPr>
              <a:t>     La TNT </a:t>
            </a:r>
            <a:r>
              <a:rPr kumimoji="1" lang="fr-FR" sz="2000" b="1" i="0" u="none" strike="noStrike" kern="1200" cap="none" spc="0" normalizeH="0" baseline="0" noProof="0" dirty="0" smtClean="0">
                <a:ln>
                  <a:noFill/>
                </a:ln>
                <a:solidFill>
                  <a:srgbClr val="000066"/>
                </a:solidFill>
                <a:effectLst/>
                <a:uLnTx/>
                <a:uFillTx/>
                <a:latin typeface="+mn-lt"/>
                <a:ea typeface="+mn-ea"/>
                <a:cs typeface="+mn-cs"/>
              </a:rPr>
              <a:t>est un mode de </a:t>
            </a:r>
            <a:r>
              <a:rPr kumimoji="1" lang="fr-FR" sz="2000" b="1" i="0" u="none" strike="noStrike" kern="1200" cap="none" spc="0" normalizeH="0" baseline="0" noProof="0" dirty="0" smtClean="0">
                <a:ln>
                  <a:noFill/>
                </a:ln>
                <a:solidFill>
                  <a:srgbClr val="FF0000"/>
                </a:solidFill>
                <a:effectLst/>
                <a:uLnTx/>
                <a:uFillTx/>
                <a:latin typeface="+mn-lt"/>
                <a:ea typeface="+mn-ea"/>
                <a:cs typeface="+mn-cs"/>
              </a:rPr>
              <a:t>diffusion terrestre</a:t>
            </a:r>
            <a:r>
              <a:rPr kumimoji="1" lang="fr-FR" sz="2000" b="1" i="0" u="none" strike="noStrike" kern="1200" cap="none" spc="0" normalizeH="0" baseline="0" noProof="0" dirty="0" smtClean="0">
                <a:ln>
                  <a:noFill/>
                </a:ln>
                <a:solidFill>
                  <a:srgbClr val="000066"/>
                </a:solidFill>
                <a:effectLst/>
                <a:uLnTx/>
                <a:uFillTx/>
                <a:latin typeface="+mn-lt"/>
                <a:ea typeface="+mn-ea"/>
                <a:cs typeface="+mn-cs"/>
              </a:rPr>
              <a:t> de la télévision dans lequel les </a:t>
            </a:r>
            <a:r>
              <a:rPr kumimoji="1" lang="fr-FR" sz="2000" b="1" i="0" u="none" strike="noStrike" kern="1200" cap="none" spc="0" normalizeH="0" baseline="0" noProof="0" dirty="0" smtClean="0">
                <a:ln>
                  <a:noFill/>
                </a:ln>
                <a:solidFill>
                  <a:srgbClr val="FF0000"/>
                </a:solidFill>
                <a:effectLst/>
                <a:uLnTx/>
                <a:uFillTx/>
                <a:latin typeface="+mn-lt"/>
                <a:ea typeface="+mn-ea"/>
                <a:cs typeface="+mn-cs"/>
              </a:rPr>
              <a:t>signaux vidéo, audio et des données</a:t>
            </a:r>
            <a:r>
              <a:rPr kumimoji="1" lang="fr-FR" sz="2000" b="1" i="0" u="none" strike="noStrike" kern="1200" cap="none" spc="0" normalizeH="0" baseline="0" noProof="0" dirty="0" smtClean="0">
                <a:ln>
                  <a:noFill/>
                </a:ln>
                <a:solidFill>
                  <a:srgbClr val="000066"/>
                </a:solidFill>
                <a:effectLst/>
                <a:uLnTx/>
                <a:uFillTx/>
                <a:latin typeface="+mn-lt"/>
                <a:ea typeface="+mn-ea"/>
                <a:cs typeface="+mn-cs"/>
              </a:rPr>
              <a:t> sont  </a:t>
            </a:r>
            <a:r>
              <a:rPr kumimoji="1" lang="fr-FR" sz="2000" b="1" i="0" u="none" strike="noStrike" kern="1200" cap="none" spc="0" normalizeH="0" baseline="0" noProof="0" dirty="0" smtClean="0">
                <a:ln>
                  <a:noFill/>
                </a:ln>
                <a:solidFill>
                  <a:srgbClr val="FF0000"/>
                </a:solidFill>
                <a:effectLst/>
                <a:uLnTx/>
                <a:uFillTx/>
                <a:latin typeface="+mn-lt"/>
                <a:ea typeface="+mn-ea"/>
                <a:cs typeface="+mn-cs"/>
              </a:rPr>
              <a:t>numérisés</a:t>
            </a:r>
            <a:r>
              <a:rPr kumimoji="1" lang="fr-FR" sz="2000" b="1" i="0" u="none" strike="noStrike" kern="1200" cap="none" spc="0" normalizeH="0" baseline="0" noProof="0" dirty="0" smtClean="0">
                <a:ln>
                  <a:noFill/>
                </a:ln>
                <a:solidFill>
                  <a:srgbClr val="000066"/>
                </a:solidFill>
                <a:effectLst/>
                <a:uLnTx/>
                <a:uFillTx/>
                <a:latin typeface="+mn-lt"/>
                <a:ea typeface="+mn-ea"/>
                <a:cs typeface="+mn-cs"/>
              </a:rPr>
              <a:t> puis </a:t>
            </a:r>
            <a:r>
              <a:rPr kumimoji="1" lang="fr-FR" sz="2000" b="1" i="0" u="none" strike="noStrike" kern="1200" cap="none" spc="0" normalizeH="0" baseline="0" noProof="0" dirty="0" smtClean="0">
                <a:ln>
                  <a:noFill/>
                </a:ln>
                <a:solidFill>
                  <a:srgbClr val="FF0000"/>
                </a:solidFill>
                <a:effectLst/>
                <a:uLnTx/>
                <a:uFillTx/>
                <a:latin typeface="+mn-lt"/>
                <a:ea typeface="+mn-ea"/>
                <a:cs typeface="+mn-cs"/>
              </a:rPr>
              <a:t>multiplexés</a:t>
            </a:r>
            <a:r>
              <a:rPr kumimoji="1" lang="fr-FR" sz="2000" b="1" i="0" u="none" strike="noStrike" kern="1200" cap="none" spc="0" normalizeH="0" baseline="0" noProof="0" dirty="0" smtClean="0">
                <a:ln>
                  <a:noFill/>
                </a:ln>
                <a:solidFill>
                  <a:srgbClr val="000066"/>
                </a:solidFill>
                <a:effectLst/>
                <a:uLnTx/>
                <a:uFillTx/>
                <a:latin typeface="+mn-lt"/>
                <a:ea typeface="+mn-ea"/>
                <a:cs typeface="+mn-cs"/>
              </a:rPr>
              <a:t> avant d’être diffusés sur  les réseaux terrestres.</a:t>
            </a:r>
          </a:p>
          <a:p>
            <a:pPr marL="762000" marR="0" lvl="1" indent="-304800" algn="justLow" defTabSz="914400" rtl="0" eaLnBrk="0" fontAlgn="base" latinLnBrk="0" hangingPunct="0">
              <a:lnSpc>
                <a:spcPct val="100000"/>
              </a:lnSpc>
              <a:spcBef>
                <a:spcPct val="20000"/>
              </a:spcBef>
              <a:spcAft>
                <a:spcPct val="0"/>
              </a:spcAft>
              <a:buClr>
                <a:srgbClr val="FF0000"/>
              </a:buClr>
              <a:buSzPct val="85000"/>
              <a:buFont typeface="Wingdings" pitchFamily="2" charset="2"/>
              <a:buChar char="Ø"/>
              <a:tabLst/>
              <a:defRPr/>
            </a:pPr>
            <a:endParaRPr kumimoji="1" lang="fr-FR" sz="2000" b="1" i="0" u="none" strike="noStrike" kern="1200" cap="none" spc="0" normalizeH="0" baseline="0" noProof="0" dirty="0">
              <a:ln>
                <a:noFill/>
              </a:ln>
              <a:solidFill>
                <a:srgbClr val="000066"/>
              </a:solidFill>
              <a:effectLst/>
              <a:uLnTx/>
              <a:uFillTx/>
              <a:latin typeface="+mn-lt"/>
              <a:ea typeface="+mn-ea"/>
              <a:cs typeface="+mn-cs"/>
            </a:endParaRPr>
          </a:p>
        </p:txBody>
      </p:sp>
      <p:grpSp>
        <p:nvGrpSpPr>
          <p:cNvPr id="5" name="Group 36"/>
          <p:cNvGrpSpPr>
            <a:grpSpLocks/>
          </p:cNvGrpSpPr>
          <p:nvPr/>
        </p:nvGrpSpPr>
        <p:grpSpPr bwMode="auto">
          <a:xfrm>
            <a:off x="1907704" y="2348880"/>
            <a:ext cx="5335588" cy="2582862"/>
            <a:chOff x="1202" y="1933"/>
            <a:chExt cx="3361" cy="1627"/>
          </a:xfrm>
        </p:grpSpPr>
        <p:sp>
          <p:nvSpPr>
            <p:cNvPr id="6" name="Line 12"/>
            <p:cNvSpPr>
              <a:spLocks noChangeShapeType="1"/>
            </p:cNvSpPr>
            <p:nvPr/>
          </p:nvSpPr>
          <p:spPr bwMode="auto">
            <a:xfrm>
              <a:off x="2336" y="2546"/>
              <a:ext cx="0" cy="204"/>
            </a:xfrm>
            <a:prstGeom prst="line">
              <a:avLst/>
            </a:prstGeom>
            <a:noFill/>
            <a:ln w="57150">
              <a:solidFill>
                <a:srgbClr val="CC3399"/>
              </a:solidFill>
              <a:round/>
              <a:headEnd type="none" w="sm" len="sm"/>
              <a:tailEnd type="none" w="sm" len="sm"/>
            </a:ln>
            <a:effectLst/>
          </p:spPr>
          <p:txBody>
            <a:bodyPr wrap="none" anchor="ctr"/>
            <a:lstStyle/>
            <a:p>
              <a:endParaRPr lang="fr-CA"/>
            </a:p>
          </p:txBody>
        </p:sp>
        <p:sp>
          <p:nvSpPr>
            <p:cNvPr id="7" name="Rectangle 15"/>
            <p:cNvSpPr>
              <a:spLocks noChangeArrowheads="1"/>
            </p:cNvSpPr>
            <p:nvPr/>
          </p:nvSpPr>
          <p:spPr bwMode="auto">
            <a:xfrm>
              <a:off x="2109" y="2750"/>
              <a:ext cx="1810" cy="237"/>
            </a:xfrm>
            <a:prstGeom prst="rect">
              <a:avLst/>
            </a:prstGeom>
            <a:solidFill>
              <a:srgbClr val="E6FFB3"/>
            </a:solidFill>
            <a:ln w="12700">
              <a:solidFill>
                <a:srgbClr val="E6FFB3"/>
              </a:solidFill>
              <a:miter lim="800000"/>
              <a:headEnd/>
              <a:tailEnd/>
            </a:ln>
            <a:effectLst/>
          </p:spPr>
          <p:txBody>
            <a:bodyPr lIns="90488" tIns="44450" rIns="90488" bIns="44450">
              <a:spAutoFit/>
            </a:bodyPr>
            <a:lstStyle/>
            <a:p>
              <a:pPr eaLnBrk="0" hangingPunct="0"/>
              <a:r>
                <a:rPr kumimoji="0" lang="fr-FR" sz="1800" i="0">
                  <a:solidFill>
                    <a:srgbClr val="FA0E46"/>
                  </a:solidFill>
                  <a:effectLst>
                    <a:outerShdw blurRad="38100" dist="38100" dir="2700000" algn="tl">
                      <a:srgbClr val="000000"/>
                    </a:outerShdw>
                  </a:effectLst>
                  <a:latin typeface="Arial Black" pitchFamily="34" charset="0"/>
                </a:rPr>
                <a:t>Multiplexage</a:t>
              </a:r>
            </a:p>
          </p:txBody>
        </p:sp>
        <p:sp>
          <p:nvSpPr>
            <p:cNvPr id="8" name="Rectangle 16"/>
            <p:cNvSpPr>
              <a:spLocks noChangeArrowheads="1"/>
            </p:cNvSpPr>
            <p:nvPr/>
          </p:nvSpPr>
          <p:spPr bwMode="auto">
            <a:xfrm>
              <a:off x="1202" y="1933"/>
              <a:ext cx="1242" cy="229"/>
            </a:xfrm>
            <a:prstGeom prst="rect">
              <a:avLst/>
            </a:prstGeom>
            <a:solidFill>
              <a:srgbClr val="009900"/>
            </a:solidFill>
            <a:ln w="12700">
              <a:noFill/>
              <a:miter lim="800000"/>
              <a:headEnd/>
              <a:tailEnd/>
            </a:ln>
            <a:effectLst/>
          </p:spPr>
          <p:txBody>
            <a:bodyPr lIns="90488" tIns="44450" rIns="90488" bIns="44450">
              <a:spAutoFit/>
            </a:bodyPr>
            <a:lstStyle/>
            <a:p>
              <a:pPr eaLnBrk="0" hangingPunct="0"/>
              <a:r>
                <a:rPr kumimoji="0" lang="fr-FR" sz="1800" i="0">
                  <a:solidFill>
                    <a:schemeClr val="bg1"/>
                  </a:solidFill>
                  <a:effectLst>
                    <a:outerShdw blurRad="38100" dist="38100" dir="2700000" algn="tl">
                      <a:srgbClr val="000000"/>
                    </a:outerShdw>
                  </a:effectLst>
                  <a:latin typeface="Arial Black" pitchFamily="34" charset="0"/>
                </a:rPr>
                <a:t>Vid</a:t>
              </a:r>
              <a:r>
                <a:rPr kumimoji="0" lang="fr-BE" sz="1800" i="0">
                  <a:solidFill>
                    <a:schemeClr val="bg1"/>
                  </a:solidFill>
                  <a:effectLst>
                    <a:outerShdw blurRad="38100" dist="38100" dir="2700000" algn="tl">
                      <a:srgbClr val="000000"/>
                    </a:outerShdw>
                  </a:effectLst>
                  <a:latin typeface="Arial Black" pitchFamily="34" charset="0"/>
                </a:rPr>
                <a:t>é</a:t>
              </a:r>
              <a:r>
                <a:rPr kumimoji="0" lang="fr-FR" sz="1800" i="0">
                  <a:solidFill>
                    <a:schemeClr val="bg1"/>
                  </a:solidFill>
                  <a:effectLst>
                    <a:outerShdw blurRad="38100" dist="38100" dir="2700000" algn="tl">
                      <a:srgbClr val="000000"/>
                    </a:outerShdw>
                  </a:effectLst>
                  <a:latin typeface="Arial Black" pitchFamily="34" charset="0"/>
                </a:rPr>
                <a:t>o</a:t>
              </a:r>
            </a:p>
          </p:txBody>
        </p:sp>
        <p:sp>
          <p:nvSpPr>
            <p:cNvPr id="9" name="Rectangle 17"/>
            <p:cNvSpPr>
              <a:spLocks noChangeArrowheads="1"/>
            </p:cNvSpPr>
            <p:nvPr/>
          </p:nvSpPr>
          <p:spPr bwMode="auto">
            <a:xfrm>
              <a:off x="2562" y="1933"/>
              <a:ext cx="805" cy="229"/>
            </a:xfrm>
            <a:prstGeom prst="rect">
              <a:avLst/>
            </a:prstGeom>
            <a:solidFill>
              <a:srgbClr val="009900"/>
            </a:solidFill>
            <a:ln w="12700" algn="ctr">
              <a:noFill/>
              <a:miter lim="800000"/>
              <a:headEnd/>
              <a:tailEnd/>
            </a:ln>
            <a:effectLst/>
          </p:spPr>
          <p:txBody>
            <a:bodyPr lIns="90488" tIns="44450" rIns="90488" bIns="44450">
              <a:spAutoFit/>
            </a:bodyPr>
            <a:lstStyle/>
            <a:p>
              <a:pPr eaLnBrk="0" hangingPunct="0"/>
              <a:r>
                <a:rPr kumimoji="0" lang="fr-FR" sz="1800" i="0">
                  <a:solidFill>
                    <a:schemeClr val="bg1"/>
                  </a:solidFill>
                  <a:effectLst>
                    <a:outerShdw blurRad="38100" dist="38100" dir="2700000" algn="tl">
                      <a:srgbClr val="000000"/>
                    </a:outerShdw>
                  </a:effectLst>
                  <a:latin typeface="Arial Black" pitchFamily="34" charset="0"/>
                </a:rPr>
                <a:t>Audio</a:t>
              </a:r>
              <a:endParaRPr kumimoji="0" lang="fr-FR" sz="1200" i="0">
                <a:solidFill>
                  <a:schemeClr val="bg1"/>
                </a:solidFill>
                <a:effectLst>
                  <a:outerShdw blurRad="38100" dist="38100" dir="2700000" algn="tl">
                    <a:srgbClr val="000000"/>
                  </a:outerShdw>
                </a:effectLst>
                <a:latin typeface="Arial Black" pitchFamily="34" charset="0"/>
              </a:endParaRPr>
            </a:p>
          </p:txBody>
        </p:sp>
        <p:sp>
          <p:nvSpPr>
            <p:cNvPr id="10" name="Rectangle 18"/>
            <p:cNvSpPr>
              <a:spLocks noChangeArrowheads="1"/>
            </p:cNvSpPr>
            <p:nvPr/>
          </p:nvSpPr>
          <p:spPr bwMode="auto">
            <a:xfrm>
              <a:off x="3470" y="1933"/>
              <a:ext cx="1093" cy="229"/>
            </a:xfrm>
            <a:prstGeom prst="rect">
              <a:avLst/>
            </a:prstGeom>
            <a:solidFill>
              <a:srgbClr val="009900"/>
            </a:solidFill>
            <a:ln w="12700" algn="ctr">
              <a:noFill/>
              <a:miter lim="800000"/>
              <a:headEnd/>
              <a:tailEnd/>
            </a:ln>
            <a:effectLst/>
          </p:spPr>
          <p:txBody>
            <a:bodyPr lIns="90488" tIns="44450" rIns="90488" bIns="44450">
              <a:spAutoFit/>
            </a:bodyPr>
            <a:lstStyle/>
            <a:p>
              <a:pPr eaLnBrk="0" hangingPunct="0"/>
              <a:r>
                <a:rPr kumimoji="0" lang="fr-FR" sz="1800" i="0" dirty="0">
                  <a:solidFill>
                    <a:schemeClr val="bg1"/>
                  </a:solidFill>
                  <a:effectLst>
                    <a:outerShdw blurRad="38100" dist="38100" dir="2700000" algn="tl">
                      <a:srgbClr val="000000"/>
                    </a:outerShdw>
                  </a:effectLst>
                  <a:latin typeface="Arial Black" pitchFamily="34" charset="0"/>
                </a:rPr>
                <a:t>D</a:t>
              </a:r>
              <a:r>
                <a:rPr kumimoji="0" lang="fr-BE" sz="1800" i="0" dirty="0" err="1">
                  <a:solidFill>
                    <a:schemeClr val="bg1"/>
                  </a:solidFill>
                  <a:effectLst>
                    <a:outerShdw blurRad="38100" dist="38100" dir="2700000" algn="tl">
                      <a:srgbClr val="000000"/>
                    </a:outerShdw>
                  </a:effectLst>
                  <a:latin typeface="Arial Black" pitchFamily="34" charset="0"/>
                </a:rPr>
                <a:t>onnées</a:t>
              </a:r>
              <a:endParaRPr kumimoji="0" lang="fr-FR" sz="1800" i="0" dirty="0">
                <a:solidFill>
                  <a:schemeClr val="bg1"/>
                </a:solidFill>
                <a:effectLst>
                  <a:outerShdw blurRad="38100" dist="38100" dir="2700000" algn="tl">
                    <a:srgbClr val="000000"/>
                  </a:outerShdw>
                </a:effectLst>
                <a:latin typeface="Arial Black" pitchFamily="34" charset="0"/>
              </a:endParaRPr>
            </a:p>
          </p:txBody>
        </p:sp>
        <p:sp>
          <p:nvSpPr>
            <p:cNvPr id="11" name="Rectangle 20"/>
            <p:cNvSpPr>
              <a:spLocks noChangeArrowheads="1"/>
            </p:cNvSpPr>
            <p:nvPr/>
          </p:nvSpPr>
          <p:spPr bwMode="auto">
            <a:xfrm>
              <a:off x="2136" y="3158"/>
              <a:ext cx="1594" cy="402"/>
            </a:xfrm>
            <a:prstGeom prst="rect">
              <a:avLst/>
            </a:prstGeom>
            <a:solidFill>
              <a:srgbClr val="FF6600"/>
            </a:solidFill>
            <a:ln w="12700">
              <a:noFill/>
              <a:miter lim="800000"/>
              <a:headEnd/>
              <a:tailEnd/>
            </a:ln>
            <a:effectLst/>
          </p:spPr>
          <p:txBody>
            <a:bodyPr lIns="90488" tIns="44450" rIns="90488" bIns="44450">
              <a:spAutoFit/>
            </a:bodyPr>
            <a:lstStyle/>
            <a:p>
              <a:pPr eaLnBrk="0" hangingPunct="0"/>
              <a:r>
                <a:rPr kumimoji="0" lang="fr-FR" sz="1800" i="0">
                  <a:solidFill>
                    <a:schemeClr val="bg1"/>
                  </a:solidFill>
                  <a:effectLst>
                    <a:outerShdw blurRad="38100" dist="38100" dir="2700000" algn="tl">
                      <a:srgbClr val="000000"/>
                    </a:outerShdw>
                  </a:effectLst>
                  <a:latin typeface="Arial Black" pitchFamily="34" charset="0"/>
                </a:rPr>
                <a:t>Réseau</a:t>
              </a:r>
              <a:r>
                <a:rPr kumimoji="0" lang="fr-BE" sz="1800" i="0">
                  <a:solidFill>
                    <a:schemeClr val="bg1"/>
                  </a:solidFill>
                  <a:effectLst>
                    <a:outerShdw blurRad="38100" dist="38100" dir="2700000" algn="tl">
                      <a:srgbClr val="000000"/>
                    </a:outerShdw>
                  </a:effectLst>
                  <a:latin typeface="Arial Black" pitchFamily="34" charset="0"/>
                </a:rPr>
                <a:t>x</a:t>
              </a:r>
              <a:r>
                <a:rPr kumimoji="0" lang="fr-FR" sz="1800" i="0">
                  <a:solidFill>
                    <a:schemeClr val="bg1"/>
                  </a:solidFill>
                  <a:effectLst>
                    <a:outerShdw blurRad="38100" dist="38100" dir="2700000" algn="tl">
                      <a:srgbClr val="000000"/>
                    </a:outerShdw>
                  </a:effectLst>
                  <a:latin typeface="Arial Black" pitchFamily="34" charset="0"/>
                </a:rPr>
                <a:t> numérique</a:t>
              </a:r>
              <a:r>
                <a:rPr kumimoji="0" lang="fr-BE" sz="1800" i="0">
                  <a:solidFill>
                    <a:schemeClr val="bg1"/>
                  </a:solidFill>
                  <a:effectLst>
                    <a:outerShdw blurRad="38100" dist="38100" dir="2700000" algn="tl">
                      <a:srgbClr val="000000"/>
                    </a:outerShdw>
                  </a:effectLst>
                  <a:latin typeface="Arial Black" pitchFamily="34" charset="0"/>
                </a:rPr>
                <a:t>s</a:t>
              </a:r>
              <a:endParaRPr kumimoji="0" lang="fr-FR" sz="1800" i="0">
                <a:solidFill>
                  <a:schemeClr val="bg1"/>
                </a:solidFill>
                <a:effectLst>
                  <a:outerShdw blurRad="38100" dist="38100" dir="2700000" algn="tl">
                    <a:srgbClr val="000000"/>
                  </a:outerShdw>
                </a:effectLst>
                <a:latin typeface="Arial Black" pitchFamily="34" charset="0"/>
              </a:endParaRPr>
            </a:p>
          </p:txBody>
        </p:sp>
        <p:sp>
          <p:nvSpPr>
            <p:cNvPr id="12" name="AutoShape 22"/>
            <p:cNvSpPr>
              <a:spLocks noChangeArrowheads="1"/>
            </p:cNvSpPr>
            <p:nvPr/>
          </p:nvSpPr>
          <p:spPr bwMode="auto">
            <a:xfrm rot="16200000" flipH="1">
              <a:off x="2868" y="2949"/>
              <a:ext cx="202" cy="214"/>
            </a:xfrm>
            <a:prstGeom prst="rightArrow">
              <a:avLst>
                <a:gd name="adj1" fmla="val 50000"/>
                <a:gd name="adj2" fmla="val 46667"/>
              </a:avLst>
            </a:prstGeom>
            <a:solidFill>
              <a:srgbClr val="FA0E46"/>
            </a:solidFill>
            <a:ln w="12700">
              <a:solidFill>
                <a:schemeClr val="tx1"/>
              </a:solidFill>
              <a:miter lim="800000"/>
              <a:headEnd/>
              <a:tailEnd/>
            </a:ln>
            <a:effectLst/>
          </p:spPr>
          <p:txBody>
            <a:bodyPr wrap="none" anchor="ctr"/>
            <a:lstStyle/>
            <a:p>
              <a:endParaRPr lang="fr-CA"/>
            </a:p>
          </p:txBody>
        </p:sp>
        <p:sp>
          <p:nvSpPr>
            <p:cNvPr id="13" name="Line 26"/>
            <p:cNvSpPr>
              <a:spLocks noChangeShapeType="1"/>
            </p:cNvSpPr>
            <p:nvPr/>
          </p:nvSpPr>
          <p:spPr bwMode="auto">
            <a:xfrm>
              <a:off x="2880" y="2546"/>
              <a:ext cx="0" cy="204"/>
            </a:xfrm>
            <a:prstGeom prst="line">
              <a:avLst/>
            </a:prstGeom>
            <a:noFill/>
            <a:ln w="57150">
              <a:solidFill>
                <a:srgbClr val="CC3399"/>
              </a:solidFill>
              <a:round/>
              <a:headEnd type="none" w="sm" len="sm"/>
              <a:tailEnd type="none" w="sm" len="sm"/>
            </a:ln>
            <a:effectLst/>
          </p:spPr>
          <p:txBody>
            <a:bodyPr wrap="none" anchor="ctr"/>
            <a:lstStyle/>
            <a:p>
              <a:endParaRPr lang="fr-CA"/>
            </a:p>
          </p:txBody>
        </p:sp>
        <p:sp>
          <p:nvSpPr>
            <p:cNvPr id="14" name="Line 27"/>
            <p:cNvSpPr>
              <a:spLocks noChangeShapeType="1"/>
            </p:cNvSpPr>
            <p:nvPr/>
          </p:nvSpPr>
          <p:spPr bwMode="auto">
            <a:xfrm>
              <a:off x="3515" y="2546"/>
              <a:ext cx="0" cy="204"/>
            </a:xfrm>
            <a:prstGeom prst="line">
              <a:avLst/>
            </a:prstGeom>
            <a:noFill/>
            <a:ln w="57150">
              <a:solidFill>
                <a:srgbClr val="CC3399"/>
              </a:solidFill>
              <a:round/>
              <a:headEnd type="none" w="sm" len="sm"/>
              <a:tailEnd type="none" w="sm" len="sm"/>
            </a:ln>
            <a:effectLst/>
          </p:spPr>
          <p:txBody>
            <a:bodyPr wrap="none" anchor="ctr"/>
            <a:lstStyle/>
            <a:p>
              <a:endParaRPr lang="fr-CA"/>
            </a:p>
          </p:txBody>
        </p:sp>
        <p:sp>
          <p:nvSpPr>
            <p:cNvPr id="15" name="Rectangle 30"/>
            <p:cNvSpPr>
              <a:spLocks noChangeArrowheads="1"/>
            </p:cNvSpPr>
            <p:nvPr/>
          </p:nvSpPr>
          <p:spPr bwMode="auto">
            <a:xfrm>
              <a:off x="2063" y="2341"/>
              <a:ext cx="1810" cy="237"/>
            </a:xfrm>
            <a:prstGeom prst="rect">
              <a:avLst/>
            </a:prstGeom>
            <a:solidFill>
              <a:schemeClr val="accent2"/>
            </a:solidFill>
            <a:ln w="12700">
              <a:solidFill>
                <a:srgbClr val="E6FFB3"/>
              </a:solidFill>
              <a:miter lim="800000"/>
              <a:headEnd/>
              <a:tailEnd/>
            </a:ln>
            <a:effectLst/>
          </p:spPr>
          <p:txBody>
            <a:bodyPr lIns="90488" tIns="44450" rIns="90488" bIns="44450">
              <a:spAutoFit/>
            </a:bodyPr>
            <a:lstStyle/>
            <a:p>
              <a:pPr eaLnBrk="0" hangingPunct="0"/>
              <a:r>
                <a:rPr kumimoji="0" lang="fr-FR" sz="1800" i="0">
                  <a:solidFill>
                    <a:schemeClr val="bg1"/>
                  </a:solidFill>
                  <a:effectLst>
                    <a:outerShdw blurRad="38100" dist="38100" dir="2700000" algn="tl">
                      <a:srgbClr val="000000"/>
                    </a:outerShdw>
                  </a:effectLst>
                  <a:latin typeface="Arial Black" pitchFamily="34" charset="0"/>
                </a:rPr>
                <a:t>Numérisation</a:t>
              </a:r>
            </a:p>
          </p:txBody>
        </p:sp>
        <p:sp>
          <p:nvSpPr>
            <p:cNvPr id="16" name="Line 31"/>
            <p:cNvSpPr>
              <a:spLocks noChangeShapeType="1"/>
            </p:cNvSpPr>
            <p:nvPr/>
          </p:nvSpPr>
          <p:spPr bwMode="auto">
            <a:xfrm>
              <a:off x="2336" y="2137"/>
              <a:ext cx="0" cy="204"/>
            </a:xfrm>
            <a:prstGeom prst="line">
              <a:avLst/>
            </a:prstGeom>
            <a:noFill/>
            <a:ln w="57150">
              <a:solidFill>
                <a:srgbClr val="CC3399"/>
              </a:solidFill>
              <a:round/>
              <a:headEnd type="none" w="sm" len="sm"/>
              <a:tailEnd type="none" w="sm" len="sm"/>
            </a:ln>
            <a:effectLst/>
          </p:spPr>
          <p:txBody>
            <a:bodyPr wrap="none" anchor="ctr"/>
            <a:lstStyle/>
            <a:p>
              <a:endParaRPr lang="fr-CA"/>
            </a:p>
          </p:txBody>
        </p:sp>
        <p:sp>
          <p:nvSpPr>
            <p:cNvPr id="17" name="Line 32"/>
            <p:cNvSpPr>
              <a:spLocks noChangeShapeType="1"/>
            </p:cNvSpPr>
            <p:nvPr/>
          </p:nvSpPr>
          <p:spPr bwMode="auto">
            <a:xfrm>
              <a:off x="2880" y="2137"/>
              <a:ext cx="0" cy="204"/>
            </a:xfrm>
            <a:prstGeom prst="line">
              <a:avLst/>
            </a:prstGeom>
            <a:noFill/>
            <a:ln w="57150">
              <a:solidFill>
                <a:srgbClr val="CC3399"/>
              </a:solidFill>
              <a:round/>
              <a:headEnd type="none" w="sm" len="sm"/>
              <a:tailEnd type="none" w="sm" len="sm"/>
            </a:ln>
            <a:effectLst/>
          </p:spPr>
          <p:txBody>
            <a:bodyPr wrap="none" anchor="ctr"/>
            <a:lstStyle/>
            <a:p>
              <a:endParaRPr lang="fr-CA"/>
            </a:p>
          </p:txBody>
        </p:sp>
        <p:sp>
          <p:nvSpPr>
            <p:cNvPr id="18" name="Line 34"/>
            <p:cNvSpPr>
              <a:spLocks noChangeShapeType="1"/>
            </p:cNvSpPr>
            <p:nvPr/>
          </p:nvSpPr>
          <p:spPr bwMode="auto">
            <a:xfrm>
              <a:off x="3651" y="2160"/>
              <a:ext cx="0" cy="205"/>
            </a:xfrm>
            <a:prstGeom prst="line">
              <a:avLst/>
            </a:prstGeom>
            <a:noFill/>
            <a:ln w="57150">
              <a:solidFill>
                <a:srgbClr val="CC3399"/>
              </a:solidFill>
              <a:round/>
              <a:headEnd type="none" w="sm" len="sm"/>
              <a:tailEnd type="none" w="sm" len="sm"/>
            </a:ln>
            <a:effectLst/>
          </p:spPr>
          <p:txBody>
            <a:bodyPr wrap="none" anchor="ctr"/>
            <a:lstStyle/>
            <a:p>
              <a:endParaRPr lang="fr-CA"/>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re 1"/>
          <p:cNvSpPr>
            <a:spLocks noGrp="1"/>
          </p:cNvSpPr>
          <p:nvPr>
            <p:ph type="title"/>
          </p:nvPr>
        </p:nvSpPr>
        <p:spPr>
          <a:xfrm>
            <a:off x="0" y="333375"/>
            <a:ext cx="9144000" cy="1600200"/>
          </a:xfrm>
        </p:spPr>
        <p:txBody>
          <a:bodyPr/>
          <a:lstStyle/>
          <a:p>
            <a:pPr algn="ctr" eaLnBrk="1" hangingPunct="1"/>
            <a:r>
              <a:rPr lang="en-CA" b="1" smtClean="0">
                <a:solidFill>
                  <a:srgbClr val="FF0000"/>
                </a:solidFill>
              </a:rPr>
              <a:t>Pour les opérateurs du Mobile</a:t>
            </a:r>
            <a:endParaRPr lang="fr-CA" b="1" smtClean="0">
              <a:solidFill>
                <a:srgbClr val="FF0000"/>
              </a:solidFill>
            </a:endParaRPr>
          </a:p>
        </p:txBody>
      </p:sp>
      <p:sp>
        <p:nvSpPr>
          <p:cNvPr id="72707" name="Espace réservé du contenu 2"/>
          <p:cNvSpPr>
            <a:spLocks noGrp="1"/>
          </p:cNvSpPr>
          <p:nvPr>
            <p:ph idx="1"/>
          </p:nvPr>
        </p:nvSpPr>
        <p:spPr>
          <a:xfrm>
            <a:off x="250825" y="3068638"/>
            <a:ext cx="8713788" cy="2247900"/>
          </a:xfrm>
        </p:spPr>
        <p:txBody>
          <a:bodyPr/>
          <a:lstStyle/>
          <a:p>
            <a:pPr algn="ctr" eaLnBrk="1" hangingPunct="1">
              <a:buFont typeface="Wingdings 2" pitchFamily="18" charset="2"/>
              <a:buNone/>
            </a:pPr>
            <a:r>
              <a:rPr lang="fr-CA" sz="3600" smtClean="0">
                <a:solidFill>
                  <a:srgbClr val="002060"/>
                </a:solidFill>
              </a:rPr>
              <a:t>Plus de ressources du spectre pour le développement de nouveaux services mobiles : 3G+/4G</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re 1"/>
          <p:cNvSpPr>
            <a:spLocks noGrp="1"/>
          </p:cNvSpPr>
          <p:nvPr>
            <p:ph type="title"/>
          </p:nvPr>
        </p:nvSpPr>
        <p:spPr>
          <a:xfrm>
            <a:off x="323850" y="692150"/>
            <a:ext cx="8496300" cy="842963"/>
          </a:xfrm>
        </p:spPr>
        <p:txBody>
          <a:bodyPr/>
          <a:lstStyle/>
          <a:p>
            <a:pPr eaLnBrk="1" hangingPunct="1"/>
            <a:r>
              <a:rPr lang="en-CA" sz="4000" b="1" smtClean="0">
                <a:solidFill>
                  <a:srgbClr val="FF0000"/>
                </a:solidFill>
              </a:rPr>
              <a:t>Enjeux organisationnels et juridiques</a:t>
            </a:r>
            <a:endParaRPr lang="fr-CA" sz="4000" b="1" smtClean="0">
              <a:solidFill>
                <a:srgbClr val="FF0000"/>
              </a:solidFill>
            </a:endParaRPr>
          </a:p>
        </p:txBody>
      </p:sp>
      <p:sp>
        <p:nvSpPr>
          <p:cNvPr id="3" name="Espace réservé du contenu 2"/>
          <p:cNvSpPr>
            <a:spLocks noGrp="1"/>
          </p:cNvSpPr>
          <p:nvPr>
            <p:ph idx="1"/>
          </p:nvPr>
        </p:nvSpPr>
        <p:spPr>
          <a:xfrm>
            <a:off x="250825" y="1557338"/>
            <a:ext cx="8569325" cy="4103687"/>
          </a:xfrm>
        </p:spPr>
        <p:txBody>
          <a:bodyPr>
            <a:normAutofit/>
          </a:bodyPr>
          <a:lstStyle/>
          <a:p>
            <a:pPr marL="274320" indent="-274320" eaLnBrk="1" fontAlgn="auto" hangingPunct="1">
              <a:spcAft>
                <a:spcPts val="0"/>
              </a:spcAft>
              <a:buClr>
                <a:schemeClr val="accent3"/>
              </a:buClr>
              <a:buFont typeface="Wingdings 2"/>
              <a:buChar char=""/>
              <a:defRPr/>
            </a:pPr>
            <a:endParaRPr lang="fr-CA" dirty="0" smtClean="0">
              <a:latin typeface="Tw Cen MT" pitchFamily="34" charset="0"/>
            </a:endParaRPr>
          </a:p>
          <a:p>
            <a:pPr marL="274320" indent="-274320" eaLnBrk="1" fontAlgn="auto" hangingPunct="1">
              <a:spcAft>
                <a:spcPts val="0"/>
              </a:spcAft>
              <a:buClr>
                <a:schemeClr val="accent3"/>
              </a:buClr>
              <a:buFont typeface="Wingdings 2"/>
              <a:buChar char=""/>
              <a:defRPr/>
            </a:pPr>
            <a:endParaRPr lang="fr-CA" sz="3200" dirty="0" smtClean="0">
              <a:latin typeface="Tw Cen MT" pitchFamily="34" charset="0"/>
            </a:endParaRPr>
          </a:p>
          <a:p>
            <a:pPr marL="274320" indent="-274320" eaLnBrk="1" fontAlgn="auto" hangingPunct="1">
              <a:spcAft>
                <a:spcPts val="0"/>
              </a:spcAft>
              <a:buClr>
                <a:schemeClr val="accent3"/>
              </a:buClr>
              <a:buFont typeface="Wingdings 2"/>
              <a:buChar char=""/>
              <a:defRPr/>
            </a:pPr>
            <a:r>
              <a:rPr lang="fr-CA" sz="3200" dirty="0" smtClean="0">
                <a:latin typeface="Tw Cen MT" pitchFamily="34" charset="0"/>
              </a:rPr>
              <a:t>Le passage à la diffusion terrestre numérique introduit un nouvel acteur</a:t>
            </a:r>
            <a:r>
              <a:rPr lang="fr-FR" sz="3200" dirty="0" smtClean="0">
                <a:effectLst>
                  <a:outerShdw blurRad="50800" dist="38100" algn="tr" rotWithShape="0">
                    <a:prstClr val="black">
                      <a:alpha val="40000"/>
                    </a:prstClr>
                  </a:outerShdw>
                </a:effectLst>
                <a:latin typeface="Tw Cen MT" pitchFamily="34" charset="0"/>
              </a:rPr>
              <a:t>:</a:t>
            </a:r>
            <a:r>
              <a:rPr lang="fr-CA" sz="3200" dirty="0" smtClean="0">
                <a:latin typeface="Tw Cen MT" pitchFamily="34" charset="0"/>
              </a:rPr>
              <a:t> </a:t>
            </a:r>
            <a:r>
              <a:rPr lang="fr-CA" sz="3200" b="1" dirty="0" smtClean="0">
                <a:solidFill>
                  <a:srgbClr val="FF0000"/>
                </a:solidFill>
                <a:latin typeface="Tw Cen MT" pitchFamily="34" charset="0"/>
              </a:rPr>
              <a:t>L’opérateur de multiplex</a:t>
            </a:r>
            <a:endParaRPr lang="fr-CA" sz="3200" dirty="0">
              <a:solidFill>
                <a:srgbClr val="FF0000"/>
              </a:solidFill>
              <a:latin typeface="Tw Cen MT" pitchFamily="34"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re 1"/>
          <p:cNvSpPr>
            <a:spLocks noGrp="1"/>
          </p:cNvSpPr>
          <p:nvPr>
            <p:ph type="title"/>
          </p:nvPr>
        </p:nvSpPr>
        <p:spPr>
          <a:xfrm>
            <a:off x="683568" y="1556792"/>
            <a:ext cx="8062912" cy="2304653"/>
          </a:xfrm>
        </p:spPr>
        <p:txBody>
          <a:bodyPr/>
          <a:lstStyle/>
          <a:p>
            <a:pPr algn="ctr" eaLnBrk="1" hangingPunct="1"/>
            <a:r>
              <a:rPr lang="fr-CA" sz="3600" dirty="0" smtClean="0">
                <a:solidFill>
                  <a:srgbClr val="002060"/>
                </a:solidFill>
                <a:latin typeface="Tw Cen MT" pitchFamily="34" charset="0"/>
              </a:rPr>
              <a:t>C’est l’opérateur qui devra regrouper les chaines de télévision dans une plateforme préalablement à leur diffusion.</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Grp="1" noChangeAspect="1" noChangeArrowheads="1"/>
          </p:cNvPicPr>
          <p:nvPr>
            <p:ph idx="1"/>
          </p:nvPr>
        </p:nvPicPr>
        <p:blipFill>
          <a:blip r:embed="rId2" cstate="print"/>
          <a:srcRect/>
          <a:stretch>
            <a:fillRect/>
          </a:stretch>
        </p:blipFill>
        <p:spPr bwMode="auto">
          <a:xfrm>
            <a:off x="467544" y="1556792"/>
            <a:ext cx="8229600" cy="41937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755650" y="1125538"/>
            <a:ext cx="7993063" cy="5111750"/>
          </a:xfrm>
        </p:spPr>
        <p:txBody>
          <a:bodyPr>
            <a:noAutofit/>
          </a:bodyPr>
          <a:lstStyle/>
          <a:p>
            <a:pPr marL="274320" indent="-274320" eaLnBrk="1" fontAlgn="auto" hangingPunct="1">
              <a:spcAft>
                <a:spcPts val="0"/>
              </a:spcAft>
              <a:buClr>
                <a:schemeClr val="accent3"/>
              </a:buClr>
              <a:buFont typeface="Wingdings 2"/>
              <a:buChar char=""/>
              <a:defRPr/>
            </a:pPr>
            <a:endParaRPr lang="fr-FR" sz="3600" dirty="0" smtClean="0">
              <a:solidFill>
                <a:srgbClr val="FF0000"/>
              </a:solidFill>
            </a:endParaRPr>
          </a:p>
          <a:p>
            <a:pPr marL="274320" indent="-274320" eaLnBrk="1" fontAlgn="auto" hangingPunct="1">
              <a:spcAft>
                <a:spcPts val="0"/>
              </a:spcAft>
              <a:buClr>
                <a:schemeClr val="accent3"/>
              </a:buClr>
              <a:buFont typeface="Wingdings 2"/>
              <a:buChar char=""/>
              <a:defRPr/>
            </a:pPr>
            <a:r>
              <a:rPr lang="fr-FR" sz="3600" dirty="0" smtClean="0">
                <a:solidFill>
                  <a:srgbClr val="FF0000"/>
                </a:solidFill>
              </a:rPr>
              <a:t>Le cadre législatif et réglementaire devra être révisé pour y intégrer la définition  des métiers des nouveaux acteurs engendrés par  la TNT</a:t>
            </a:r>
            <a:endParaRPr lang="fr-FR" sz="3600"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re 1"/>
          <p:cNvSpPr>
            <a:spLocks noGrp="1"/>
          </p:cNvSpPr>
          <p:nvPr>
            <p:ph type="title"/>
          </p:nvPr>
        </p:nvSpPr>
        <p:spPr>
          <a:xfrm>
            <a:off x="1258888" y="476250"/>
            <a:ext cx="6870700" cy="649288"/>
          </a:xfrm>
        </p:spPr>
        <p:txBody>
          <a:bodyPr>
            <a:normAutofit fontScale="90000"/>
          </a:bodyPr>
          <a:lstStyle/>
          <a:p>
            <a:pPr eaLnBrk="1" fontAlgn="auto" hangingPunct="1">
              <a:spcAft>
                <a:spcPts val="0"/>
              </a:spcAft>
              <a:defRPr/>
            </a:pPr>
            <a:r>
              <a:rPr lang="en-CA" b="1" dirty="0" err="1" smtClean="0">
                <a:solidFill>
                  <a:srgbClr val="FF0000"/>
                </a:solidFill>
              </a:rPr>
              <a:t>Différents</a:t>
            </a:r>
            <a:r>
              <a:rPr lang="en-CA" b="1" dirty="0" smtClean="0">
                <a:solidFill>
                  <a:srgbClr val="FF0000"/>
                </a:solidFill>
              </a:rPr>
              <a:t> métiers</a:t>
            </a:r>
            <a:endParaRPr lang="fr-CA" b="1" dirty="0" smtClean="0">
              <a:solidFill>
                <a:srgbClr val="FF0000"/>
              </a:solidFill>
            </a:endParaRPr>
          </a:p>
        </p:txBody>
      </p:sp>
      <p:sp>
        <p:nvSpPr>
          <p:cNvPr id="3" name="Espace réservé du contenu 2"/>
          <p:cNvSpPr>
            <a:spLocks noGrp="1"/>
          </p:cNvSpPr>
          <p:nvPr>
            <p:ph idx="1"/>
          </p:nvPr>
        </p:nvSpPr>
        <p:spPr>
          <a:xfrm>
            <a:off x="611188" y="1341438"/>
            <a:ext cx="7848600" cy="5111750"/>
          </a:xfrm>
        </p:spPr>
        <p:txBody>
          <a:bodyPr>
            <a:noAutofit/>
          </a:bodyPr>
          <a:lstStyle/>
          <a:p>
            <a:pPr marL="274320" indent="-274320" eaLnBrk="1" fontAlgn="auto" hangingPunct="1">
              <a:spcAft>
                <a:spcPts val="0"/>
              </a:spcAft>
              <a:buClr>
                <a:schemeClr val="accent3"/>
              </a:buClr>
              <a:buFont typeface="Wingdings 2"/>
              <a:buNone/>
              <a:defRPr/>
            </a:pPr>
            <a:endParaRPr lang="fr-FR" sz="2800" b="1" dirty="0" smtClean="0">
              <a:solidFill>
                <a:srgbClr val="FF0000"/>
              </a:solidFill>
              <a:latin typeface="Tw Cen MT" pitchFamily="34" charset="0"/>
            </a:endParaRPr>
          </a:p>
          <a:p>
            <a:pPr marL="274320" indent="-274320" eaLnBrk="1" fontAlgn="auto" hangingPunct="1">
              <a:spcAft>
                <a:spcPts val="0"/>
              </a:spcAft>
              <a:buClr>
                <a:schemeClr val="accent3"/>
              </a:buClr>
              <a:buFont typeface="Wingdings 2"/>
              <a:buNone/>
              <a:defRPr/>
            </a:pPr>
            <a:r>
              <a:rPr lang="fr-FR" sz="2800" b="1" dirty="0" smtClean="0">
                <a:solidFill>
                  <a:srgbClr val="FF0000"/>
                </a:solidFill>
                <a:latin typeface="Tw Cen MT" pitchFamily="34" charset="0"/>
              </a:rPr>
              <a:t>1 L’operateur de diffusion</a:t>
            </a:r>
          </a:p>
          <a:p>
            <a:pPr marL="274320" indent="-274320" eaLnBrk="1" fontAlgn="auto" hangingPunct="1">
              <a:spcAft>
                <a:spcPts val="0"/>
              </a:spcAft>
              <a:buClr>
                <a:schemeClr val="accent3"/>
              </a:buClr>
              <a:buFont typeface="Wingdings 2"/>
              <a:buNone/>
              <a:defRPr/>
            </a:pPr>
            <a:r>
              <a:rPr lang="fr-FR" sz="2800" b="1" dirty="0" smtClean="0">
                <a:solidFill>
                  <a:srgbClr val="FF0000"/>
                </a:solidFill>
                <a:latin typeface="Tw Cen MT" pitchFamily="34" charset="0"/>
              </a:rPr>
              <a:t>2 L’opérateur de multiplex</a:t>
            </a:r>
          </a:p>
          <a:p>
            <a:pPr marL="274320" indent="-274320" eaLnBrk="1" fontAlgn="auto" hangingPunct="1">
              <a:spcAft>
                <a:spcPts val="0"/>
              </a:spcAft>
              <a:buClr>
                <a:schemeClr val="accent3"/>
              </a:buClr>
              <a:buFont typeface="Wingdings 2"/>
              <a:buNone/>
              <a:defRPr/>
            </a:pPr>
            <a:r>
              <a:rPr lang="fr-FR" sz="2800" b="1" dirty="0" smtClean="0">
                <a:solidFill>
                  <a:srgbClr val="FF0000"/>
                </a:solidFill>
                <a:latin typeface="Tw Cen MT" pitchFamily="34" charset="0"/>
              </a:rPr>
              <a:t>3 L’opérateur de commercialisation des offres TV payantes</a:t>
            </a:r>
          </a:p>
          <a:p>
            <a:pPr marL="274320" indent="-274320" eaLnBrk="1" fontAlgn="auto" hangingPunct="1">
              <a:spcAft>
                <a:spcPts val="0"/>
              </a:spcAft>
              <a:buClr>
                <a:schemeClr val="accent3"/>
              </a:buClr>
              <a:buFont typeface="Wingdings 2"/>
              <a:buNone/>
              <a:defRPr/>
            </a:pPr>
            <a:endParaRPr lang="fr-FR" sz="2800" b="1" dirty="0" smtClean="0">
              <a:solidFill>
                <a:srgbClr val="FF0000"/>
              </a:solidFill>
              <a:latin typeface="Tw Cen MT" pitchFamily="34" charset="0"/>
            </a:endParaRPr>
          </a:p>
          <a:p>
            <a:pPr marL="274320" indent="-274320" eaLnBrk="1" fontAlgn="auto" hangingPunct="1">
              <a:spcAft>
                <a:spcPts val="0"/>
              </a:spcAft>
              <a:buClr>
                <a:schemeClr val="accent3"/>
              </a:buClr>
              <a:buFont typeface="Wingdings 2"/>
              <a:buNone/>
              <a:defRPr/>
            </a:pPr>
            <a:r>
              <a:rPr lang="fr-FR" sz="2800" b="1" dirty="0" smtClean="0">
                <a:latin typeface="Tw Cen MT" pitchFamily="34" charset="0"/>
              </a:rPr>
              <a:t>-</a:t>
            </a:r>
            <a:r>
              <a:rPr lang="fr-FR" sz="2800" b="1" dirty="0" smtClean="0">
                <a:solidFill>
                  <a:srgbClr val="FF0000"/>
                </a:solidFill>
                <a:latin typeface="Tw Cen MT" pitchFamily="34" charset="0"/>
              </a:rPr>
              <a:t> </a:t>
            </a:r>
            <a:r>
              <a:rPr lang="fr-FR" sz="2800" dirty="0" smtClean="0">
                <a:solidFill>
                  <a:srgbClr val="002060"/>
                </a:solidFill>
                <a:latin typeface="Tw Cen MT" pitchFamily="34" charset="0"/>
              </a:rPr>
              <a:t>Des obligations relatives aux conditions  de diffusion devront être imposées aux operateurs techniques de diffusion et de Multiplex;</a:t>
            </a:r>
          </a:p>
          <a:p>
            <a:pPr marL="274320" indent="-274320" eaLnBrk="1" fontAlgn="auto" hangingPunct="1">
              <a:spcAft>
                <a:spcPts val="0"/>
              </a:spcAft>
              <a:buClr>
                <a:schemeClr val="accent3"/>
              </a:buClr>
              <a:buFont typeface="Wingdings 2"/>
              <a:buNone/>
              <a:defRPr/>
            </a:pPr>
            <a:r>
              <a:rPr lang="fr-FR" sz="2800" dirty="0" smtClean="0">
                <a:solidFill>
                  <a:srgbClr val="002060"/>
                </a:solidFill>
                <a:latin typeface="Tw Cen MT" pitchFamily="34" charset="0"/>
              </a:rPr>
              <a:t>- Garanties relatives aux modalités techniques;</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11188" y="836613"/>
            <a:ext cx="8137525" cy="5400675"/>
          </a:xfrm>
        </p:spPr>
        <p:txBody>
          <a:bodyPr>
            <a:normAutofit/>
          </a:bodyPr>
          <a:lstStyle/>
          <a:p>
            <a:pPr marL="274320" indent="-274320" eaLnBrk="1" fontAlgn="auto" hangingPunct="1">
              <a:spcAft>
                <a:spcPts val="0"/>
              </a:spcAft>
              <a:buClr>
                <a:schemeClr val="accent3"/>
              </a:buClr>
              <a:buFont typeface="Wingdings 2"/>
              <a:buNone/>
              <a:defRPr/>
            </a:pPr>
            <a:endParaRPr lang="fr-FR" sz="3200" dirty="0" smtClean="0">
              <a:solidFill>
                <a:schemeClr val="accent6"/>
              </a:solidFill>
              <a:latin typeface="Tw Cen MT" pitchFamily="34" charset="0"/>
            </a:endParaRPr>
          </a:p>
          <a:p>
            <a:pPr marL="274320" indent="-274320" eaLnBrk="1" fontAlgn="auto" hangingPunct="1">
              <a:spcAft>
                <a:spcPts val="0"/>
              </a:spcAft>
              <a:buClr>
                <a:schemeClr val="accent3"/>
              </a:buClr>
              <a:buFont typeface="Wingdings 2"/>
              <a:buNone/>
              <a:defRPr/>
            </a:pPr>
            <a:endParaRPr lang="fr-FR" sz="3200" dirty="0" smtClean="0">
              <a:solidFill>
                <a:schemeClr val="accent6"/>
              </a:solidFill>
              <a:latin typeface="Tw Cen MT" pitchFamily="34" charset="0"/>
            </a:endParaRPr>
          </a:p>
          <a:p>
            <a:pPr marL="274320" indent="-274320" eaLnBrk="1" fontAlgn="auto" hangingPunct="1">
              <a:spcAft>
                <a:spcPts val="0"/>
              </a:spcAft>
              <a:buClr>
                <a:schemeClr val="accent3"/>
              </a:buClr>
              <a:buFont typeface="Wingdings 2"/>
              <a:buNone/>
              <a:defRPr/>
            </a:pPr>
            <a:r>
              <a:rPr lang="fr-FR" sz="3200" dirty="0" smtClean="0">
                <a:solidFill>
                  <a:schemeClr val="accent6"/>
                </a:solidFill>
                <a:latin typeface="Tw Cen MT" pitchFamily="34" charset="0"/>
              </a:rPr>
              <a:t>- </a:t>
            </a:r>
            <a:r>
              <a:rPr lang="fr-FR" sz="3200" dirty="0" smtClean="0">
                <a:solidFill>
                  <a:srgbClr val="002060"/>
                </a:solidFill>
                <a:latin typeface="Tw Cen MT" pitchFamily="34" charset="0"/>
              </a:rPr>
              <a:t>accès équitables aux éditeurs de services, aux multiplex et aux Réseaux;</a:t>
            </a:r>
          </a:p>
          <a:p>
            <a:pPr marL="274320" indent="-274320" eaLnBrk="1" fontAlgn="auto" hangingPunct="1">
              <a:spcAft>
                <a:spcPts val="0"/>
              </a:spcAft>
              <a:buClr>
                <a:schemeClr val="accent3"/>
              </a:buClr>
              <a:buFont typeface="Wingdings 2"/>
              <a:buNone/>
              <a:defRPr/>
            </a:pPr>
            <a:endParaRPr lang="fr-FR" sz="3200" dirty="0" smtClean="0">
              <a:solidFill>
                <a:srgbClr val="002060"/>
              </a:solidFill>
              <a:latin typeface="Tw Cen MT" pitchFamily="34" charset="0"/>
            </a:endParaRPr>
          </a:p>
          <a:p>
            <a:pPr marL="274320" indent="-274320" eaLnBrk="1" fontAlgn="auto" hangingPunct="1">
              <a:spcAft>
                <a:spcPts val="0"/>
              </a:spcAft>
              <a:buClr>
                <a:schemeClr val="accent3"/>
              </a:buClr>
              <a:buFontTx/>
              <a:buChar char="-"/>
              <a:defRPr/>
            </a:pPr>
            <a:r>
              <a:rPr lang="fr-FR" sz="3200" dirty="0" smtClean="0">
                <a:solidFill>
                  <a:srgbClr val="002060"/>
                </a:solidFill>
                <a:latin typeface="Tw Cen MT" pitchFamily="34" charset="0"/>
              </a:rPr>
              <a:t>Modalité d’application des tarifs d’accès;</a:t>
            </a:r>
          </a:p>
          <a:p>
            <a:pPr marL="274320" indent="-274320" eaLnBrk="1" fontAlgn="auto" hangingPunct="1">
              <a:spcAft>
                <a:spcPts val="0"/>
              </a:spcAft>
              <a:buClr>
                <a:schemeClr val="accent3"/>
              </a:buClr>
              <a:buFontTx/>
              <a:buChar char="-"/>
              <a:defRPr/>
            </a:pPr>
            <a:endParaRPr lang="fr-FR" sz="3200" dirty="0" smtClean="0">
              <a:solidFill>
                <a:srgbClr val="002060"/>
              </a:solidFill>
              <a:latin typeface="Tw Cen MT" pitchFamily="34" charset="0"/>
            </a:endParaRPr>
          </a:p>
          <a:p>
            <a:pPr marL="274320" indent="-274320" eaLnBrk="1" fontAlgn="auto" hangingPunct="1">
              <a:spcAft>
                <a:spcPts val="0"/>
              </a:spcAft>
              <a:buClr>
                <a:schemeClr val="accent3"/>
              </a:buClr>
              <a:buFont typeface="Wingdings 2"/>
              <a:buNone/>
              <a:defRPr/>
            </a:pPr>
            <a:r>
              <a:rPr lang="fr-FR" sz="3200" dirty="0" smtClean="0">
                <a:solidFill>
                  <a:srgbClr val="002060"/>
                </a:solidFill>
                <a:latin typeface="Tw Cen MT" pitchFamily="34" charset="0"/>
              </a:rPr>
              <a:t>- Respect des règles concurrentielles etc.</a:t>
            </a:r>
            <a:endParaRPr lang="fr-FR" sz="3200" dirty="0">
              <a:solidFill>
                <a:srgbClr val="002060"/>
              </a:solidFill>
              <a:latin typeface="Tw Cen MT" pitchFamily="34" charset="0"/>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755650" y="188913"/>
            <a:ext cx="7848600" cy="1260475"/>
          </a:xfrm>
        </p:spPr>
        <p:txBody>
          <a:bodyPr/>
          <a:lstStyle/>
          <a:p>
            <a:pPr algn="ctr" eaLnBrk="1" hangingPunct="1"/>
            <a:r>
              <a:rPr lang="en-CA" sz="2400" b="1" smtClean="0">
                <a:solidFill>
                  <a:srgbClr val="FF0000"/>
                </a:solidFill>
              </a:rPr>
              <a:t>FIXER LA COMPOSITION ET LA CONFIGURATION DES MULTIPLEX ET DES RESEAUX</a:t>
            </a:r>
            <a:endParaRPr lang="fr-CA" sz="2400" b="1" smtClean="0">
              <a:solidFill>
                <a:srgbClr val="FF0000"/>
              </a:solidFill>
            </a:endParaRPr>
          </a:p>
        </p:txBody>
      </p:sp>
      <p:sp>
        <p:nvSpPr>
          <p:cNvPr id="3" name="Espace réservé du contenu 2"/>
          <p:cNvSpPr>
            <a:spLocks noGrp="1"/>
          </p:cNvSpPr>
          <p:nvPr>
            <p:ph idx="1"/>
          </p:nvPr>
        </p:nvSpPr>
        <p:spPr>
          <a:xfrm>
            <a:off x="685800" y="1557338"/>
            <a:ext cx="7696200" cy="4319587"/>
          </a:xfrm>
        </p:spPr>
        <p:txBody>
          <a:bodyPr>
            <a:normAutofit fontScale="92500" lnSpcReduction="20000"/>
          </a:bodyPr>
          <a:lstStyle/>
          <a:p>
            <a:pPr marL="274320" indent="-274320" eaLnBrk="1" fontAlgn="auto" hangingPunct="1">
              <a:spcAft>
                <a:spcPts val="0"/>
              </a:spcAft>
              <a:buClr>
                <a:schemeClr val="accent3"/>
              </a:buClr>
              <a:buFont typeface="Wingdings 2"/>
              <a:buChar char=""/>
              <a:defRPr/>
            </a:pPr>
            <a:r>
              <a:rPr lang="fr-FR" sz="3200" dirty="0" smtClean="0">
                <a:solidFill>
                  <a:srgbClr val="002060"/>
                </a:solidFill>
                <a:latin typeface="Tw Cen MT" pitchFamily="34" charset="0"/>
              </a:rPr>
              <a:t>Réseau SFN ou MFN ou Mixte?</a:t>
            </a:r>
          </a:p>
          <a:p>
            <a:pPr marL="274320" indent="-274320" eaLnBrk="1" fontAlgn="auto" hangingPunct="1">
              <a:spcAft>
                <a:spcPts val="0"/>
              </a:spcAft>
              <a:buClr>
                <a:schemeClr val="accent3"/>
              </a:buClr>
              <a:buFont typeface="Wingdings 2"/>
              <a:buNone/>
              <a:defRPr/>
            </a:pPr>
            <a:endParaRPr lang="fr-FR" sz="3200" dirty="0" smtClean="0">
              <a:solidFill>
                <a:srgbClr val="002060"/>
              </a:solidFill>
              <a:latin typeface="Tw Cen MT" pitchFamily="34" charset="0"/>
            </a:endParaRPr>
          </a:p>
          <a:p>
            <a:pPr marL="274320" indent="-274320" eaLnBrk="1" fontAlgn="auto" hangingPunct="1">
              <a:spcAft>
                <a:spcPts val="0"/>
              </a:spcAft>
              <a:buClr>
                <a:schemeClr val="accent3"/>
              </a:buClr>
              <a:buFont typeface="Wingdings 2"/>
              <a:buChar char=""/>
              <a:defRPr/>
            </a:pPr>
            <a:r>
              <a:rPr lang="fr-FR" sz="3200" dirty="0" smtClean="0">
                <a:solidFill>
                  <a:srgbClr val="002060"/>
                </a:solidFill>
                <a:latin typeface="Tw Cen MT" pitchFamily="34" charset="0"/>
              </a:rPr>
              <a:t>Multiplex dédiés exclusivement aux services publics et d’autres aux services privés?</a:t>
            </a:r>
          </a:p>
          <a:p>
            <a:pPr marL="274320" indent="-274320" eaLnBrk="1" fontAlgn="auto" hangingPunct="1">
              <a:spcAft>
                <a:spcPts val="0"/>
              </a:spcAft>
              <a:buClr>
                <a:schemeClr val="accent3"/>
              </a:buClr>
              <a:buFont typeface="Wingdings 2"/>
              <a:buNone/>
              <a:defRPr/>
            </a:pPr>
            <a:endParaRPr lang="fr-FR" sz="3200" dirty="0" smtClean="0">
              <a:solidFill>
                <a:srgbClr val="002060"/>
              </a:solidFill>
              <a:latin typeface="Tw Cen MT" pitchFamily="34" charset="0"/>
            </a:endParaRPr>
          </a:p>
          <a:p>
            <a:pPr marL="274320" indent="-274320" eaLnBrk="1" fontAlgn="auto" hangingPunct="1">
              <a:spcAft>
                <a:spcPts val="0"/>
              </a:spcAft>
              <a:buClr>
                <a:schemeClr val="accent3"/>
              </a:buClr>
              <a:buFont typeface="Wingdings 2"/>
              <a:buChar char=""/>
              <a:defRPr/>
            </a:pPr>
            <a:r>
              <a:rPr lang="fr-FR" sz="3200" dirty="0" smtClean="0">
                <a:solidFill>
                  <a:srgbClr val="002060"/>
                </a:solidFill>
                <a:latin typeface="Tw Cen MT" pitchFamily="34" charset="0"/>
              </a:rPr>
              <a:t>Multiplex communs aux services publics et privés?</a:t>
            </a:r>
          </a:p>
          <a:p>
            <a:pPr marL="274320" indent="-274320" eaLnBrk="1" fontAlgn="auto" hangingPunct="1">
              <a:spcAft>
                <a:spcPts val="0"/>
              </a:spcAft>
              <a:buClr>
                <a:schemeClr val="accent3"/>
              </a:buClr>
              <a:buFont typeface="Wingdings 2"/>
              <a:buNone/>
              <a:defRPr/>
            </a:pPr>
            <a:endParaRPr lang="fr-FR" sz="3200" dirty="0" smtClean="0">
              <a:solidFill>
                <a:srgbClr val="002060"/>
              </a:solidFill>
              <a:latin typeface="Tw Cen MT" pitchFamily="34" charset="0"/>
            </a:endParaRPr>
          </a:p>
          <a:p>
            <a:pPr marL="274320" indent="-274320" eaLnBrk="1" fontAlgn="auto" hangingPunct="1">
              <a:spcAft>
                <a:spcPts val="0"/>
              </a:spcAft>
              <a:buClr>
                <a:schemeClr val="accent3"/>
              </a:buClr>
              <a:buFont typeface="Wingdings 2"/>
              <a:buChar char=""/>
              <a:defRPr/>
            </a:pPr>
            <a:r>
              <a:rPr lang="fr-FR" sz="3200" dirty="0" smtClean="0">
                <a:solidFill>
                  <a:srgbClr val="002060"/>
                </a:solidFill>
                <a:latin typeface="Tw Cen MT" pitchFamily="34" charset="0"/>
              </a:rPr>
              <a:t>Intégration des chaînes locales dans les multiplex</a:t>
            </a:r>
          </a:p>
          <a:p>
            <a:pPr marL="274320" indent="-274320" eaLnBrk="1" fontAlgn="auto" hangingPunct="1">
              <a:spcAft>
                <a:spcPts val="0"/>
              </a:spcAft>
              <a:buClr>
                <a:schemeClr val="accent3"/>
              </a:buClr>
              <a:buFont typeface="Wingdings 2"/>
              <a:buChar char=""/>
              <a:defRPr/>
            </a:pPr>
            <a:endParaRPr lang="fr-FR" dirty="0"/>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re 1"/>
          <p:cNvSpPr>
            <a:spLocks noGrp="1"/>
          </p:cNvSpPr>
          <p:nvPr>
            <p:ph type="title"/>
          </p:nvPr>
        </p:nvSpPr>
        <p:spPr>
          <a:xfrm>
            <a:off x="395288" y="549275"/>
            <a:ext cx="8229600" cy="1730375"/>
          </a:xfrm>
        </p:spPr>
        <p:txBody>
          <a:bodyPr/>
          <a:lstStyle/>
          <a:p>
            <a:pPr algn="ctr" eaLnBrk="1" hangingPunct="1"/>
            <a:r>
              <a:rPr lang="en-CA" sz="4000" smtClean="0">
                <a:solidFill>
                  <a:srgbClr val="FF0000"/>
                </a:solidFill>
              </a:rPr>
              <a:t>Fixer les normes pour la TNT notamment pour les receptions fixe portable et mobile </a:t>
            </a:r>
            <a:endParaRPr lang="fr-CA" sz="4000" smtClean="0">
              <a:solidFill>
                <a:srgbClr val="FF0000"/>
              </a:solidFill>
            </a:endParaRPr>
          </a:p>
        </p:txBody>
      </p:sp>
      <p:sp>
        <p:nvSpPr>
          <p:cNvPr id="89091" name="Espace réservé du contenu 2"/>
          <p:cNvSpPr>
            <a:spLocks noGrp="1"/>
          </p:cNvSpPr>
          <p:nvPr>
            <p:ph idx="1"/>
          </p:nvPr>
        </p:nvSpPr>
        <p:spPr>
          <a:xfrm>
            <a:off x="468313" y="2468563"/>
            <a:ext cx="8229600" cy="3768725"/>
          </a:xfrm>
        </p:spPr>
        <p:txBody>
          <a:bodyPr/>
          <a:lstStyle/>
          <a:p>
            <a:pPr eaLnBrk="1" hangingPunct="1"/>
            <a:r>
              <a:rPr lang="en-CA" smtClean="0">
                <a:solidFill>
                  <a:srgbClr val="002060"/>
                </a:solidFill>
              </a:rPr>
              <a:t>TNT en VHF</a:t>
            </a:r>
          </a:p>
          <a:p>
            <a:pPr eaLnBrk="1" hangingPunct="1"/>
            <a:r>
              <a:rPr lang="en-CA" smtClean="0">
                <a:solidFill>
                  <a:srgbClr val="002060"/>
                </a:solidFill>
              </a:rPr>
              <a:t>TNT en UHF</a:t>
            </a:r>
          </a:p>
          <a:p>
            <a:pPr eaLnBrk="1" hangingPunct="1"/>
            <a:r>
              <a:rPr lang="en-CA" smtClean="0">
                <a:solidFill>
                  <a:srgbClr val="002060"/>
                </a:solidFill>
              </a:rPr>
              <a:t>DVB-T (MPEG2 SD)</a:t>
            </a:r>
          </a:p>
          <a:p>
            <a:pPr eaLnBrk="1" hangingPunct="1"/>
            <a:r>
              <a:rPr lang="en-CA" smtClean="0">
                <a:solidFill>
                  <a:srgbClr val="002060"/>
                </a:solidFill>
              </a:rPr>
              <a:t>DVB-T (MPEG4 SD)</a:t>
            </a:r>
          </a:p>
          <a:p>
            <a:pPr eaLnBrk="1" hangingPunct="1"/>
            <a:r>
              <a:rPr lang="en-CA" smtClean="0">
                <a:solidFill>
                  <a:srgbClr val="002060"/>
                </a:solidFill>
              </a:rPr>
              <a:t>DVB-T2 (MPEG4 SD)</a:t>
            </a:r>
          </a:p>
          <a:p>
            <a:pPr eaLnBrk="1" hangingPunct="1"/>
            <a:r>
              <a:rPr lang="en-CA" smtClean="0">
                <a:solidFill>
                  <a:srgbClr val="002060"/>
                </a:solidFill>
              </a:rPr>
              <a:t>DVB-T2 (MPEG4 HD)</a:t>
            </a:r>
          </a:p>
          <a:p>
            <a:pPr eaLnBrk="1" hangingPunct="1"/>
            <a:r>
              <a:rPr lang="en-CA" smtClean="0">
                <a:solidFill>
                  <a:srgbClr val="002060"/>
                </a:solidFill>
              </a:rPr>
              <a:t>TV-3D</a:t>
            </a:r>
          </a:p>
          <a:p>
            <a:pPr eaLnBrk="1" hangingPunct="1">
              <a:buFont typeface="Wingdings 2" pitchFamily="18" charset="2"/>
              <a:buNone/>
            </a:pPr>
            <a:endParaRPr lang="en-CA" smtClean="0"/>
          </a:p>
          <a:p>
            <a:pPr eaLnBrk="1" hangingPunct="1"/>
            <a:endParaRPr lang="fr-CA"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re 1"/>
          <p:cNvSpPr>
            <a:spLocks noGrp="1"/>
          </p:cNvSpPr>
          <p:nvPr>
            <p:ph type="title"/>
          </p:nvPr>
        </p:nvSpPr>
        <p:spPr>
          <a:xfrm>
            <a:off x="755650" y="620713"/>
            <a:ext cx="8062913" cy="700087"/>
          </a:xfrm>
        </p:spPr>
        <p:txBody>
          <a:bodyPr/>
          <a:lstStyle/>
          <a:p>
            <a:pPr eaLnBrk="1" hangingPunct="1"/>
            <a:r>
              <a:rPr lang="en-CA" sz="2400" b="1" smtClean="0">
                <a:solidFill>
                  <a:srgbClr val="FF0000"/>
                </a:solidFill>
              </a:rPr>
              <a:t>FIXER LES MODALITES D’ASSIGNATION DES FREQUENCES</a:t>
            </a:r>
            <a:endParaRPr lang="fr-CA" sz="2400" b="1" smtClean="0">
              <a:solidFill>
                <a:srgbClr val="FF0000"/>
              </a:solidFill>
            </a:endParaRPr>
          </a:p>
        </p:txBody>
      </p:sp>
      <p:sp>
        <p:nvSpPr>
          <p:cNvPr id="91139" name="Espace réservé du contenu 2"/>
          <p:cNvSpPr>
            <a:spLocks noGrp="1"/>
          </p:cNvSpPr>
          <p:nvPr>
            <p:ph idx="1"/>
          </p:nvPr>
        </p:nvSpPr>
        <p:spPr>
          <a:xfrm>
            <a:off x="827088" y="1700212"/>
            <a:ext cx="7848600" cy="4753123"/>
          </a:xfrm>
        </p:spPr>
        <p:txBody>
          <a:bodyPr/>
          <a:lstStyle/>
          <a:p>
            <a:pPr eaLnBrk="1" hangingPunct="1"/>
            <a:r>
              <a:rPr lang="fr-FR" sz="2800" dirty="0" smtClean="0">
                <a:solidFill>
                  <a:srgbClr val="002060"/>
                </a:solidFill>
              </a:rPr>
              <a:t>L’assignation de fréquences sera faite pour l’opérateur de multiplex ou pour l’opérateur de diffusion ? Ou pour l’éditeur de services?</a:t>
            </a:r>
          </a:p>
          <a:p>
            <a:pPr eaLnBrk="1" hangingPunct="1">
              <a:buFont typeface="Wingdings 2" pitchFamily="18" charset="2"/>
              <a:buNone/>
            </a:pPr>
            <a:endParaRPr lang="fr-FR" sz="2800" dirty="0" smtClean="0">
              <a:solidFill>
                <a:srgbClr val="002060"/>
              </a:solidFill>
            </a:endParaRPr>
          </a:p>
          <a:p>
            <a:pPr eaLnBrk="1" hangingPunct="1"/>
            <a:r>
              <a:rPr lang="fr-FR" sz="2800" dirty="0" smtClean="0">
                <a:solidFill>
                  <a:srgbClr val="002060"/>
                </a:solidFill>
              </a:rPr>
              <a:t>1 License = 1 TV? </a:t>
            </a:r>
          </a:p>
          <a:p>
            <a:pPr eaLnBrk="1" hangingPunct="1">
              <a:buFont typeface="Wingdings 2" pitchFamily="18" charset="2"/>
              <a:buNone/>
            </a:pPr>
            <a:endParaRPr lang="fr-FR" sz="2800" dirty="0" smtClean="0">
              <a:solidFill>
                <a:srgbClr val="002060"/>
              </a:solidFill>
            </a:endParaRPr>
          </a:p>
          <a:p>
            <a:pPr eaLnBrk="1" hangingPunct="1"/>
            <a:r>
              <a:rPr lang="fr-FR" sz="2800" dirty="0" smtClean="0">
                <a:solidFill>
                  <a:srgbClr val="002060"/>
                </a:solidFill>
              </a:rPr>
              <a:t>1 License = 1 Multiplex?</a:t>
            </a:r>
          </a:p>
          <a:p>
            <a:pPr eaLnBrk="1" hangingPunct="1">
              <a:buFont typeface="Wingdings 2" pitchFamily="18" charset="2"/>
              <a:buNone/>
            </a:pPr>
            <a:endParaRPr lang="fr-FR" sz="2800" dirty="0" smtClean="0">
              <a:solidFill>
                <a:srgbClr val="002060"/>
              </a:solidFill>
            </a:endParaRPr>
          </a:p>
          <a:p>
            <a:pPr eaLnBrk="1" hangingPunct="1"/>
            <a:r>
              <a:rPr lang="fr-FR" sz="2800" dirty="0" smtClean="0">
                <a:solidFill>
                  <a:srgbClr val="002060"/>
                </a:solidFill>
              </a:rPr>
              <a:t>A qui incombe la responsabilité juridique du contenu?</a:t>
            </a:r>
          </a:p>
          <a:p>
            <a:pPr eaLnBrk="1" hangingPunct="1"/>
            <a:endParaRPr lang="fr-FR" dirty="0" smtClean="0"/>
          </a:p>
          <a:p>
            <a:pPr eaLnBrk="1" hangingPunct="1"/>
            <a:endParaRPr lang="fr-FR" dirty="0" smtClean="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0" y="908050"/>
            <a:ext cx="9144000" cy="4822825"/>
          </a:xfrm>
          <a:prstGeom prst="rect">
            <a:avLst/>
          </a:prstGeom>
          <a:noFill/>
          <a:ln w="9525">
            <a:noFill/>
            <a:miter lim="800000"/>
            <a:headEnd/>
            <a:tailEnd/>
          </a:ln>
        </p:spPr>
        <p:txBody>
          <a:bodyPr>
            <a:spAutoFit/>
          </a:bodyPr>
          <a:lstStyle/>
          <a:p>
            <a:pPr marL="363538">
              <a:lnSpc>
                <a:spcPct val="120000"/>
              </a:lnSpc>
              <a:spcBef>
                <a:spcPct val="60000"/>
              </a:spcBef>
            </a:pPr>
            <a:r>
              <a:rPr lang="fr-FR" sz="3200" b="1" dirty="0">
                <a:solidFill>
                  <a:srgbClr val="FC0808"/>
                </a:solidFill>
                <a:latin typeface="Times New Roman" pitchFamily="18" charset="0"/>
                <a:cs typeface="Times New Roman" pitchFamily="18" charset="0"/>
              </a:rPr>
              <a:t>La TNT présente des avantages:</a:t>
            </a:r>
          </a:p>
          <a:p>
            <a:pPr marL="363538">
              <a:lnSpc>
                <a:spcPct val="120000"/>
              </a:lnSpc>
              <a:spcBef>
                <a:spcPct val="60000"/>
              </a:spcBef>
            </a:pPr>
            <a:r>
              <a:rPr lang="fr-FR" sz="3200" b="1" dirty="0">
                <a:solidFill>
                  <a:srgbClr val="FC0808"/>
                </a:solidFill>
                <a:latin typeface="Times New Roman" pitchFamily="18" charset="0"/>
                <a:cs typeface="Times New Roman" pitchFamily="18" charset="0"/>
              </a:rPr>
              <a:t>1- </a:t>
            </a:r>
            <a:r>
              <a:rPr lang="fr-FR" sz="3200" b="1" u="sng" dirty="0">
                <a:solidFill>
                  <a:srgbClr val="FC0808"/>
                </a:solidFill>
                <a:latin typeface="Times New Roman" pitchFamily="18" charset="0"/>
                <a:cs typeface="Times New Roman" pitchFamily="18" charset="0"/>
              </a:rPr>
              <a:t>Pour les téléspectateurs</a:t>
            </a:r>
            <a:r>
              <a:rPr lang="fr-FR" sz="3200" b="1" dirty="0">
                <a:solidFill>
                  <a:srgbClr val="FC0808"/>
                </a:solidFill>
                <a:latin typeface="Times New Roman" pitchFamily="18" charset="0"/>
                <a:cs typeface="Times New Roman" pitchFamily="18" charset="0"/>
              </a:rPr>
              <a:t>:</a:t>
            </a:r>
          </a:p>
          <a:p>
            <a:pPr marL="363538">
              <a:lnSpc>
                <a:spcPct val="80000"/>
              </a:lnSpc>
              <a:spcBef>
                <a:spcPts val="2025"/>
              </a:spcBef>
              <a:buClr>
                <a:srgbClr val="2D2D8A"/>
              </a:buClr>
              <a:buFont typeface="Wingdings" pitchFamily="2" charset="2"/>
              <a:buChar char="q"/>
            </a:pPr>
            <a:r>
              <a:rPr lang="fr-FR" sz="3200" b="1" dirty="0">
                <a:solidFill>
                  <a:srgbClr val="003399"/>
                </a:solidFill>
                <a:latin typeface="Times New Roman" pitchFamily="18" charset="0"/>
                <a:cs typeface="Times New Roman" pitchFamily="18" charset="0"/>
              </a:rPr>
              <a:t> Plus de chaînes TV</a:t>
            </a:r>
          </a:p>
          <a:p>
            <a:pPr marL="363538">
              <a:lnSpc>
                <a:spcPct val="80000"/>
              </a:lnSpc>
              <a:spcBef>
                <a:spcPts val="2025"/>
              </a:spcBef>
              <a:buClr>
                <a:srgbClr val="2D2D8A"/>
              </a:buClr>
              <a:buFont typeface="Wingdings" pitchFamily="2" charset="2"/>
              <a:buChar char="q"/>
            </a:pPr>
            <a:r>
              <a:rPr lang="fr-FR" sz="3200" b="1" dirty="0">
                <a:solidFill>
                  <a:srgbClr val="003399"/>
                </a:solidFill>
                <a:latin typeface="Times New Roman" pitchFamily="18" charset="0"/>
                <a:cs typeface="Times New Roman" pitchFamily="18" charset="0"/>
              </a:rPr>
              <a:t> Plus de modes de réception: </a:t>
            </a:r>
            <a:r>
              <a:rPr lang="fr-FR" sz="2800" b="1" dirty="0">
                <a:solidFill>
                  <a:srgbClr val="003399"/>
                </a:solidFill>
                <a:latin typeface="Times New Roman" pitchFamily="18" charset="0"/>
                <a:cs typeface="Times New Roman" pitchFamily="18" charset="0"/>
              </a:rPr>
              <a:t>fixe/portable/mobile</a:t>
            </a:r>
            <a:endParaRPr lang="fr-FR" sz="3200" b="1" dirty="0">
              <a:solidFill>
                <a:srgbClr val="003399"/>
              </a:solidFill>
              <a:latin typeface="Times New Roman" pitchFamily="18" charset="0"/>
              <a:cs typeface="Times New Roman" pitchFamily="18" charset="0"/>
            </a:endParaRPr>
          </a:p>
          <a:p>
            <a:pPr marL="363538">
              <a:lnSpc>
                <a:spcPct val="80000"/>
              </a:lnSpc>
              <a:spcBef>
                <a:spcPts val="2025"/>
              </a:spcBef>
              <a:buClr>
                <a:srgbClr val="2D2D8A"/>
              </a:buClr>
              <a:buFont typeface="Wingdings" pitchFamily="2" charset="2"/>
              <a:buChar char="q"/>
            </a:pPr>
            <a:r>
              <a:rPr lang="fr-FR" sz="3200" b="1" dirty="0">
                <a:solidFill>
                  <a:srgbClr val="003399"/>
                </a:solidFill>
                <a:latin typeface="Times New Roman" pitchFamily="18" charset="0"/>
                <a:cs typeface="Times New Roman" pitchFamily="18" charset="0"/>
              </a:rPr>
              <a:t> Meilleure qualité d’image et de son</a:t>
            </a:r>
          </a:p>
          <a:p>
            <a:pPr marL="363538">
              <a:lnSpc>
                <a:spcPct val="80000"/>
              </a:lnSpc>
              <a:spcBef>
                <a:spcPts val="2025"/>
              </a:spcBef>
              <a:buClr>
                <a:srgbClr val="2D2D8A"/>
              </a:buClr>
              <a:buFont typeface="Wingdings" pitchFamily="2" charset="2"/>
              <a:buChar char="q"/>
            </a:pPr>
            <a:r>
              <a:rPr lang="fr-FR" sz="3200" b="1" dirty="0">
                <a:solidFill>
                  <a:srgbClr val="003399"/>
                </a:solidFill>
                <a:latin typeface="Times New Roman" pitchFamily="18" charset="0"/>
                <a:cs typeface="Times New Roman" pitchFamily="18" charset="0"/>
              </a:rPr>
              <a:t> Possibilité de réception de la TVHD</a:t>
            </a:r>
          </a:p>
          <a:p>
            <a:pPr marL="363538">
              <a:lnSpc>
                <a:spcPct val="80000"/>
              </a:lnSpc>
              <a:spcBef>
                <a:spcPts val="2025"/>
              </a:spcBef>
              <a:buClr>
                <a:srgbClr val="2D2D8A"/>
              </a:buClr>
              <a:buFont typeface="Wingdings" pitchFamily="2" charset="2"/>
              <a:buChar char="q"/>
            </a:pPr>
            <a:r>
              <a:rPr lang="fr-FR" sz="3200" b="1" dirty="0">
                <a:solidFill>
                  <a:srgbClr val="003399"/>
                </a:solidFill>
                <a:latin typeface="Times New Roman" pitchFamily="18" charset="0"/>
                <a:cs typeface="Times New Roman" pitchFamily="18" charset="0"/>
              </a:rPr>
              <a:t> Services additionnels: interactivité, EPG…</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re 1"/>
          <p:cNvSpPr>
            <a:spLocks noGrp="1"/>
          </p:cNvSpPr>
          <p:nvPr>
            <p:ph type="title"/>
          </p:nvPr>
        </p:nvSpPr>
        <p:spPr>
          <a:xfrm>
            <a:off x="827088" y="765175"/>
            <a:ext cx="7489825" cy="684213"/>
          </a:xfrm>
        </p:spPr>
        <p:txBody>
          <a:bodyPr>
            <a:normAutofit fontScale="90000"/>
          </a:bodyPr>
          <a:lstStyle/>
          <a:p>
            <a:pPr algn="ctr" eaLnBrk="1" fontAlgn="auto" hangingPunct="1">
              <a:spcAft>
                <a:spcPts val="0"/>
              </a:spcAft>
              <a:defRPr/>
            </a:pPr>
            <a:r>
              <a:rPr lang="en-CA" dirty="0" err="1" smtClean="0">
                <a:solidFill>
                  <a:srgbClr val="FF0000"/>
                </a:solidFill>
              </a:rPr>
              <a:t>Mise</a:t>
            </a:r>
            <a:r>
              <a:rPr lang="en-CA" dirty="0" smtClean="0">
                <a:solidFill>
                  <a:srgbClr val="FF0000"/>
                </a:solidFill>
              </a:rPr>
              <a:t> en oeuvre de la transition</a:t>
            </a:r>
            <a:endParaRPr lang="fr-CA" dirty="0" smtClean="0">
              <a:solidFill>
                <a:srgbClr val="FF0000"/>
              </a:solidFill>
            </a:endParaRPr>
          </a:p>
        </p:txBody>
      </p:sp>
      <p:sp>
        <p:nvSpPr>
          <p:cNvPr id="95235" name="Espace réservé du contenu 2"/>
          <p:cNvSpPr>
            <a:spLocks noGrp="1"/>
          </p:cNvSpPr>
          <p:nvPr>
            <p:ph idx="1"/>
          </p:nvPr>
        </p:nvSpPr>
        <p:spPr>
          <a:xfrm>
            <a:off x="539552" y="2492896"/>
            <a:ext cx="8207375" cy="2304851"/>
          </a:xfrm>
        </p:spPr>
        <p:txBody>
          <a:bodyPr/>
          <a:lstStyle/>
          <a:p>
            <a:pPr eaLnBrk="1" hangingPunct="1">
              <a:buFontTx/>
              <a:buNone/>
            </a:pPr>
            <a:r>
              <a:rPr lang="fr-CA" sz="3200" dirty="0" smtClean="0">
                <a:solidFill>
                  <a:srgbClr val="002060"/>
                </a:solidFill>
                <a:latin typeface="Tw Cen MT" pitchFamily="34" charset="0"/>
              </a:rPr>
              <a:t>1.</a:t>
            </a:r>
            <a:r>
              <a:rPr lang="fr-CA" sz="3200" dirty="0" smtClean="0">
                <a:latin typeface="Tw Cen MT" pitchFamily="34" charset="0"/>
              </a:rPr>
              <a:t> </a:t>
            </a:r>
            <a:r>
              <a:rPr lang="fr-CA" sz="3200" dirty="0" smtClean="0">
                <a:solidFill>
                  <a:srgbClr val="002060"/>
                </a:solidFill>
                <a:latin typeface="Tw Cen MT" pitchFamily="34" charset="0"/>
              </a:rPr>
              <a:t>Mise en place d’un </a:t>
            </a:r>
            <a:r>
              <a:rPr lang="fr-CA" sz="3200" b="1" dirty="0" smtClean="0">
                <a:solidFill>
                  <a:srgbClr val="002060"/>
                </a:solidFill>
                <a:latin typeface="Tw Cen MT" pitchFamily="34" charset="0"/>
              </a:rPr>
              <a:t>comité de stratégie numérique(CSN) </a:t>
            </a:r>
            <a:r>
              <a:rPr lang="fr-CA" sz="3200" dirty="0" smtClean="0">
                <a:solidFill>
                  <a:srgbClr val="002060"/>
                </a:solidFill>
                <a:latin typeface="Tw Cen MT" pitchFamily="34" charset="0"/>
              </a:rPr>
              <a:t>chargé</a:t>
            </a:r>
          </a:p>
          <a:p>
            <a:pPr eaLnBrk="1" hangingPunct="1"/>
            <a:r>
              <a:rPr lang="fr-CA" sz="3200" dirty="0" smtClean="0">
                <a:solidFill>
                  <a:srgbClr val="002060"/>
                </a:solidFill>
                <a:latin typeface="Tw Cen MT" pitchFamily="34" charset="0"/>
              </a:rPr>
              <a:t>d’élaborer et de piloter une stratégie nationale de passage au numérique.</a:t>
            </a:r>
          </a:p>
          <a:p>
            <a:pPr eaLnBrk="1" hangingPunct="1">
              <a:buFont typeface="Wingdings 2" pitchFamily="18" charset="2"/>
              <a:buNone/>
            </a:pPr>
            <a:endParaRPr lang="fr-CA" sz="3200" dirty="0" smtClean="0">
              <a:solidFill>
                <a:srgbClr val="002060"/>
              </a:solidFill>
              <a:latin typeface="Tw Cen MT" pitchFamily="34" charset="0"/>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Espace réservé du contenu 2"/>
          <p:cNvSpPr>
            <a:spLocks noGrp="1"/>
          </p:cNvSpPr>
          <p:nvPr>
            <p:ph idx="1"/>
          </p:nvPr>
        </p:nvSpPr>
        <p:spPr>
          <a:xfrm>
            <a:off x="755650" y="1125538"/>
            <a:ext cx="8137525" cy="5327650"/>
          </a:xfrm>
        </p:spPr>
        <p:txBody>
          <a:bodyPr/>
          <a:lstStyle/>
          <a:p>
            <a:pPr eaLnBrk="1" hangingPunct="1">
              <a:buFontTx/>
              <a:buNone/>
            </a:pPr>
            <a:r>
              <a:rPr lang="fr-CA" sz="3200" dirty="0" smtClean="0">
                <a:solidFill>
                  <a:srgbClr val="002060"/>
                </a:solidFill>
                <a:latin typeface="Tw Cen MT" pitchFamily="34" charset="0"/>
              </a:rPr>
              <a:t>2 Mise en place des commissions spécialisées chargées de:</a:t>
            </a:r>
          </a:p>
          <a:p>
            <a:pPr eaLnBrk="1" hangingPunct="1"/>
            <a:r>
              <a:rPr lang="fr-CA" sz="3200" dirty="0" smtClean="0">
                <a:solidFill>
                  <a:srgbClr val="002060"/>
                </a:solidFill>
                <a:latin typeface="Tw Cen MT" pitchFamily="34" charset="0"/>
              </a:rPr>
              <a:t>proposer des solutions aux questions liées aux  contenus et programmes, aux aspects juridiques  et techniques ;</a:t>
            </a:r>
          </a:p>
          <a:p>
            <a:pPr eaLnBrk="1" hangingPunct="1">
              <a:buFontTx/>
              <a:buNone/>
            </a:pPr>
            <a:endParaRPr lang="en-CA" sz="3200" dirty="0" smtClean="0">
              <a:solidFill>
                <a:srgbClr val="002060"/>
              </a:solidFill>
              <a:latin typeface="Tw Cen MT" pitchFamily="34" charset="0"/>
            </a:endParaRPr>
          </a:p>
          <a:p>
            <a:pPr eaLnBrk="1" hangingPunct="1">
              <a:buFontTx/>
              <a:buNone/>
            </a:pPr>
            <a:r>
              <a:rPr lang="en-CA" sz="3200" dirty="0" smtClean="0">
                <a:solidFill>
                  <a:srgbClr val="002060"/>
                </a:solidFill>
                <a:latin typeface="Tw Cen MT" pitchFamily="34" charset="0"/>
              </a:rPr>
              <a:t>3 </a:t>
            </a:r>
            <a:r>
              <a:rPr lang="fr-CA" sz="3200" dirty="0" smtClean="0">
                <a:solidFill>
                  <a:srgbClr val="002060"/>
                </a:solidFill>
                <a:latin typeface="Tw Cen MT" pitchFamily="34" charset="0"/>
              </a:rPr>
              <a:t>Élaboration, validation et mise en œuvre de la stratégie de passage au numérique.</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323850" y="1995488"/>
            <a:ext cx="8280400" cy="4457700"/>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a:stretch>
            <a:fillRect/>
          </a:stretch>
        </p:blipFill>
        <p:spPr bwMode="auto">
          <a:xfrm>
            <a:off x="503238" y="476250"/>
            <a:ext cx="8640762" cy="1484313"/>
          </a:xfrm>
          <a:prstGeom prst="rect">
            <a:avLst/>
          </a:prstGeom>
          <a:noFill/>
          <a:ln w="9525">
            <a:noFill/>
            <a:miter lim="800000"/>
            <a:headEnd/>
            <a:tailEnd/>
          </a:ln>
        </p:spPr>
      </p:pic>
      <p:sp>
        <p:nvSpPr>
          <p:cNvPr id="10244" name="Rectangle 3"/>
          <p:cNvSpPr>
            <a:spLocks noChangeArrowheads="1"/>
          </p:cNvSpPr>
          <p:nvPr/>
        </p:nvSpPr>
        <p:spPr bwMode="auto">
          <a:xfrm>
            <a:off x="4284663" y="3244850"/>
            <a:ext cx="574675" cy="368300"/>
          </a:xfrm>
          <a:prstGeom prst="rect">
            <a:avLst/>
          </a:prstGeom>
          <a:noFill/>
          <a:ln w="9525">
            <a:noFill/>
            <a:miter lim="800000"/>
            <a:headEnd/>
            <a:tailEnd/>
          </a:ln>
        </p:spPr>
        <p:txBody>
          <a:bodyPr wrap="none">
            <a:spAutoFit/>
          </a:bodyPr>
          <a:lstStyle/>
          <a:p>
            <a:r>
              <a:rPr lang="fr-FR" b="1">
                <a:solidFill>
                  <a:srgbClr val="003399"/>
                </a:solidFill>
                <a:latin typeface="Tw Cen MT" pitchFamily="34" charset="0"/>
                <a:cs typeface="Times New Roman" pitchFamily="18" charset="0"/>
              </a:rPr>
              <a:t>EPG</a:t>
            </a:r>
            <a:endParaRPr lang="fr-F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ChangeArrowheads="1"/>
          </p:cNvSpPr>
          <p:nvPr/>
        </p:nvSpPr>
        <p:spPr bwMode="auto">
          <a:xfrm>
            <a:off x="0" y="1052513"/>
            <a:ext cx="9144000" cy="5707062"/>
          </a:xfrm>
          <a:prstGeom prst="rect">
            <a:avLst/>
          </a:prstGeom>
          <a:noFill/>
          <a:ln w="9525">
            <a:noFill/>
            <a:miter lim="800000"/>
            <a:headEnd/>
            <a:tailEnd/>
          </a:ln>
        </p:spPr>
        <p:txBody>
          <a:bodyPr>
            <a:spAutoFit/>
          </a:bodyPr>
          <a:lstStyle/>
          <a:p>
            <a:pPr marL="269875" indent="11113">
              <a:lnSpc>
                <a:spcPct val="120000"/>
              </a:lnSpc>
              <a:spcBef>
                <a:spcPct val="60000"/>
              </a:spcBef>
            </a:pPr>
            <a:r>
              <a:rPr lang="fr-FR" sz="2800" dirty="0">
                <a:latin typeface="Tw Cen MT" pitchFamily="34" charset="0"/>
                <a:cs typeface="Times New Roman" pitchFamily="18" charset="0"/>
              </a:rPr>
              <a:t>Une diminution significative des coûts/ à l’analogique:</a:t>
            </a:r>
          </a:p>
          <a:p>
            <a:pPr marL="271463" lvl="1" indent="-3175" algn="just">
              <a:lnSpc>
                <a:spcPct val="90000"/>
              </a:lnSpc>
              <a:spcBef>
                <a:spcPct val="60000"/>
              </a:spcBef>
              <a:buClr>
                <a:srgbClr val="2D2D8A"/>
              </a:buClr>
              <a:buFont typeface="Wingdings" pitchFamily="2" charset="2"/>
              <a:buChar char="§"/>
            </a:pPr>
            <a:r>
              <a:rPr lang="fr-FR" sz="2800" dirty="0">
                <a:latin typeface="Tw Cen MT" pitchFamily="34" charset="0"/>
                <a:cs typeface="Times New Roman" pitchFamily="18" charset="0"/>
              </a:rPr>
              <a:t> Investissement: Un seul émetteur TNT pour diffuser plusieurs programmes ;</a:t>
            </a:r>
          </a:p>
          <a:p>
            <a:pPr marL="271463" lvl="1" indent="-3175" algn="just">
              <a:lnSpc>
                <a:spcPct val="90000"/>
              </a:lnSpc>
              <a:spcBef>
                <a:spcPct val="60000"/>
              </a:spcBef>
              <a:buClr>
                <a:srgbClr val="2D2D8A"/>
              </a:buClr>
              <a:buFont typeface="Wingdings" pitchFamily="2" charset="2"/>
              <a:buChar char="§"/>
            </a:pPr>
            <a:r>
              <a:rPr lang="fr-FR" sz="2800" dirty="0">
                <a:latin typeface="Tw Cen MT" pitchFamily="34" charset="0"/>
                <a:cs typeface="Times New Roman" pitchFamily="18" charset="0"/>
              </a:rPr>
              <a:t> Exploitation: pièces de rechange et énergie: Emetteurs TNT moins puissants qui requiert moins d’énergie pour assurer la même couverture que l’analogique,</a:t>
            </a:r>
          </a:p>
          <a:p>
            <a:pPr marL="271463" lvl="1" indent="-3175" algn="just">
              <a:lnSpc>
                <a:spcPct val="90000"/>
              </a:lnSpc>
              <a:spcBef>
                <a:spcPct val="60000"/>
              </a:spcBef>
              <a:buClr>
                <a:srgbClr val="2D2D8A"/>
              </a:buClr>
              <a:buFont typeface="Wingdings" pitchFamily="2" charset="2"/>
              <a:buChar char="q"/>
            </a:pPr>
            <a:r>
              <a:rPr lang="fr-FR" sz="2800" dirty="0">
                <a:latin typeface="Tw Cen MT" pitchFamily="34" charset="0"/>
                <a:cs typeface="Times New Roman" pitchFamily="18" charset="0"/>
              </a:rPr>
              <a:t> Des perspectives de développement de nouveaux services TV sans contraintes liées à l’utilisation du spectre de fréquences.</a:t>
            </a:r>
          </a:p>
          <a:p>
            <a:pPr marL="271463" lvl="1" indent="-3175" algn="just">
              <a:lnSpc>
                <a:spcPct val="90000"/>
              </a:lnSpc>
              <a:spcBef>
                <a:spcPct val="60000"/>
              </a:spcBef>
              <a:buClr>
                <a:srgbClr val="2D2D8A"/>
              </a:buClr>
              <a:buFont typeface="Wingdings" pitchFamily="2" charset="2"/>
              <a:buChar char="q"/>
            </a:pPr>
            <a:r>
              <a:rPr lang="fr-FR" sz="3600" dirty="0">
                <a:latin typeface="Tw Cen MT" pitchFamily="34" charset="0"/>
                <a:cs typeface="Times New Roman" pitchFamily="18" charset="0"/>
              </a:rPr>
              <a:t> </a:t>
            </a:r>
            <a:r>
              <a:rPr lang="fr-FR" sz="2800" dirty="0">
                <a:latin typeface="Tw Cen MT" pitchFamily="34" charset="0"/>
                <a:cs typeface="Times New Roman" pitchFamily="18" charset="0"/>
              </a:rPr>
              <a:t>La possibilité d’offrir des services innovants (TV mobile, services de données, jeux..).</a:t>
            </a:r>
            <a:endParaRPr lang="fr-FR" sz="3600" dirty="0">
              <a:latin typeface="Tw Cen MT" pitchFamily="34" charset="0"/>
              <a:cs typeface="Times New Roman" pitchFamily="18" charset="0"/>
            </a:endParaRPr>
          </a:p>
        </p:txBody>
      </p:sp>
      <p:sp>
        <p:nvSpPr>
          <p:cNvPr id="12291" name="ZoneTexte 2"/>
          <p:cNvSpPr txBox="1">
            <a:spLocks noChangeArrowheads="1"/>
          </p:cNvSpPr>
          <p:nvPr/>
        </p:nvSpPr>
        <p:spPr bwMode="auto">
          <a:xfrm>
            <a:off x="323850" y="333375"/>
            <a:ext cx="8135938" cy="1200150"/>
          </a:xfrm>
          <a:prstGeom prst="rect">
            <a:avLst/>
          </a:prstGeom>
          <a:noFill/>
          <a:ln w="9525">
            <a:noFill/>
            <a:miter lim="800000"/>
            <a:headEnd/>
            <a:tailEnd/>
          </a:ln>
        </p:spPr>
        <p:txBody>
          <a:bodyPr>
            <a:spAutoFit/>
          </a:bodyPr>
          <a:lstStyle/>
          <a:p>
            <a:r>
              <a:rPr lang="fr-FR" sz="3600">
                <a:solidFill>
                  <a:srgbClr val="FC0808"/>
                </a:solidFill>
                <a:latin typeface="Tw Cen MT" pitchFamily="34" charset="0"/>
                <a:cs typeface="Times New Roman" pitchFamily="18" charset="0"/>
              </a:rPr>
              <a:t>2- </a:t>
            </a:r>
            <a:r>
              <a:rPr lang="fr-FR" sz="3600" u="sng">
                <a:solidFill>
                  <a:srgbClr val="FC0808"/>
                </a:solidFill>
                <a:latin typeface="Tw Cen MT" pitchFamily="34" charset="0"/>
                <a:cs typeface="Times New Roman" pitchFamily="18" charset="0"/>
              </a:rPr>
              <a:t>Pour les opérateurs audiovisuels</a:t>
            </a:r>
            <a:r>
              <a:rPr lang="fr-FR" sz="3600">
                <a:solidFill>
                  <a:srgbClr val="FC0808"/>
                </a:solidFill>
                <a:latin typeface="Tw Cen MT" pitchFamily="34" charset="0"/>
                <a:cs typeface="Times New Roman" pitchFamily="18" charset="0"/>
              </a:rPr>
              <a:t>:</a:t>
            </a:r>
          </a:p>
          <a:p>
            <a:endParaRPr lang="fr-FR" sz="36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23950"/>
            <a:ext cx="9144000" cy="5664200"/>
          </a:xfrm>
          <a:prstGeom prst="rect">
            <a:avLst/>
          </a:prstGeom>
        </p:spPr>
        <p:txBody>
          <a:bodyPr wrap="square">
            <a:spAutoFit/>
          </a:bodyPr>
          <a:lstStyle/>
          <a:p>
            <a:pPr marL="266700">
              <a:lnSpc>
                <a:spcPct val="120000"/>
              </a:lnSpc>
              <a:spcBef>
                <a:spcPct val="60000"/>
              </a:spcBef>
              <a:defRPr/>
            </a:pPr>
            <a:r>
              <a:rPr lang="fr-FR" sz="3200" dirty="0">
                <a:latin typeface="Tw Cen MT" pitchFamily="34" charset="0"/>
                <a:cs typeface="Times New Roman" pitchFamily="18" charset="0"/>
              </a:rPr>
              <a:t>Une meilleure compétition: Des plateformes terrestres compétitives avec le satellite (câble);</a:t>
            </a:r>
          </a:p>
          <a:p>
            <a:pPr marL="449263" lvl="1" indent="-88900">
              <a:lnSpc>
                <a:spcPct val="80000"/>
              </a:lnSpc>
              <a:spcBef>
                <a:spcPts val="2400"/>
              </a:spcBef>
              <a:buClr>
                <a:schemeClr val="accent6"/>
              </a:buClr>
              <a:defRPr/>
            </a:pPr>
            <a:endParaRPr lang="fr-FR" sz="3200" dirty="0">
              <a:latin typeface="Tw Cen MT" pitchFamily="34" charset="0"/>
              <a:cs typeface="Times New Roman" pitchFamily="18" charset="0"/>
            </a:endParaRPr>
          </a:p>
          <a:p>
            <a:pPr marL="449263" lvl="1" indent="-88900">
              <a:lnSpc>
                <a:spcPct val="80000"/>
              </a:lnSpc>
              <a:spcBef>
                <a:spcPts val="2400"/>
              </a:spcBef>
              <a:buClr>
                <a:schemeClr val="accent6"/>
              </a:buClr>
              <a:buFont typeface="Wingdings" pitchFamily="2" charset="2"/>
              <a:buChar char="q"/>
              <a:defRPr/>
            </a:pPr>
            <a:r>
              <a:rPr lang="fr-FR" sz="3200" dirty="0">
                <a:latin typeface="Tw Cen MT" pitchFamily="34" charset="0"/>
                <a:cs typeface="Times New Roman" pitchFamily="18" charset="0"/>
              </a:rPr>
              <a:t> Une conformité avec les décisions du Plan GE06 qui ne prévoit aucune protection pour la diffusion TV analogique à partir de 17-06-2015 (UHF) et </a:t>
            </a:r>
            <a:r>
              <a:rPr lang="fr-FR" sz="3200" dirty="0" smtClean="0">
                <a:latin typeface="Tw Cen MT" pitchFamily="34" charset="0"/>
                <a:cs typeface="Times New Roman" pitchFamily="18" charset="0"/>
              </a:rPr>
              <a:t>     17-06-2020 </a:t>
            </a:r>
            <a:r>
              <a:rPr lang="fr-FR" sz="3200" dirty="0">
                <a:latin typeface="Tw Cen MT" pitchFamily="34" charset="0"/>
                <a:cs typeface="Times New Roman" pitchFamily="18" charset="0"/>
              </a:rPr>
              <a:t>(VHF);</a:t>
            </a:r>
          </a:p>
          <a:p>
            <a:pPr marL="449263" lvl="1" indent="-88900">
              <a:lnSpc>
                <a:spcPct val="80000"/>
              </a:lnSpc>
              <a:spcBef>
                <a:spcPts val="2400"/>
              </a:spcBef>
              <a:buClr>
                <a:schemeClr val="accent6"/>
              </a:buClr>
              <a:defRPr/>
            </a:pPr>
            <a:endParaRPr lang="fr-FR" sz="3200" dirty="0">
              <a:solidFill>
                <a:srgbClr val="003399"/>
              </a:solidFill>
              <a:latin typeface="Tw Cen MT" pitchFamily="34" charset="0"/>
              <a:cs typeface="Times New Roman" pitchFamily="18" charset="0"/>
            </a:endParaRPr>
          </a:p>
          <a:p>
            <a:pPr marL="449263" lvl="1" indent="-88900">
              <a:lnSpc>
                <a:spcPct val="80000"/>
              </a:lnSpc>
              <a:spcBef>
                <a:spcPts val="2400"/>
              </a:spcBef>
              <a:buClr>
                <a:schemeClr val="accent6"/>
              </a:buClr>
              <a:buFont typeface="Wingdings" pitchFamily="2" charset="2"/>
              <a:buChar char="q"/>
              <a:defRPr/>
            </a:pPr>
            <a:r>
              <a:rPr lang="fr-FR" sz="3200" dirty="0">
                <a:latin typeface="Tw Cen MT" pitchFamily="34" charset="0"/>
                <a:cs typeface="Times New Roman" pitchFamily="18" charset="0"/>
              </a:rPr>
              <a:t>Une utilisation efficace du spectre: le dividende numérique:</a:t>
            </a:r>
          </a:p>
        </p:txBody>
      </p:sp>
      <p:sp>
        <p:nvSpPr>
          <p:cNvPr id="14339" name="ZoneTexte 2"/>
          <p:cNvSpPr txBox="1">
            <a:spLocks noChangeArrowheads="1"/>
          </p:cNvSpPr>
          <p:nvPr/>
        </p:nvSpPr>
        <p:spPr bwMode="auto">
          <a:xfrm>
            <a:off x="539750" y="260350"/>
            <a:ext cx="7345363" cy="862013"/>
          </a:xfrm>
          <a:prstGeom prst="rect">
            <a:avLst/>
          </a:prstGeom>
          <a:noFill/>
          <a:ln w="9525">
            <a:noFill/>
            <a:miter lim="800000"/>
            <a:headEnd/>
            <a:tailEnd/>
          </a:ln>
        </p:spPr>
        <p:txBody>
          <a:bodyPr>
            <a:spAutoFit/>
          </a:bodyPr>
          <a:lstStyle/>
          <a:p>
            <a:r>
              <a:rPr lang="fr-FR" sz="3200" b="1">
                <a:solidFill>
                  <a:srgbClr val="FC0808"/>
                </a:solidFill>
                <a:latin typeface="Tw Cen MT" pitchFamily="34" charset="0"/>
                <a:cs typeface="Times New Roman" pitchFamily="18" charset="0"/>
              </a:rPr>
              <a:t>3- </a:t>
            </a:r>
            <a:r>
              <a:rPr lang="fr-FR" sz="3200" b="1" u="sng">
                <a:solidFill>
                  <a:srgbClr val="FC0808"/>
                </a:solidFill>
                <a:latin typeface="Tw Cen MT" pitchFamily="34" charset="0"/>
                <a:cs typeface="Times New Roman" pitchFamily="18" charset="0"/>
              </a:rPr>
              <a:t>Pour les régulateurs</a:t>
            </a:r>
            <a:r>
              <a:rPr lang="fr-FR" sz="3200" b="1">
                <a:solidFill>
                  <a:srgbClr val="FC0808"/>
                </a:solidFill>
                <a:latin typeface="Tw Cen MT" pitchFamily="34" charset="0"/>
                <a:cs typeface="Times New Roman" pitchFamily="18" charset="0"/>
              </a:rPr>
              <a:t>:</a:t>
            </a:r>
          </a:p>
          <a:p>
            <a:endParaRPr lang="fr-F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idx="1"/>
          </p:nvPr>
        </p:nvSpPr>
        <p:spPr>
          <a:xfrm>
            <a:off x="179388" y="692150"/>
            <a:ext cx="8785225" cy="5400675"/>
          </a:xfrm>
        </p:spPr>
        <p:txBody>
          <a:bodyPr/>
          <a:lstStyle/>
          <a:p>
            <a:pPr eaLnBrk="1" hangingPunct="1">
              <a:buFontTx/>
              <a:buNone/>
            </a:pPr>
            <a:endParaRPr lang="fr-FR" sz="3200" dirty="0" smtClean="0"/>
          </a:p>
          <a:p>
            <a:pPr eaLnBrk="1" hangingPunct="1">
              <a:buFontTx/>
              <a:buNone/>
            </a:pPr>
            <a:r>
              <a:rPr lang="fr-FR" sz="3200" dirty="0" smtClean="0">
                <a:latin typeface="Tw Cen MT" pitchFamily="34" charset="0"/>
              </a:rPr>
              <a:t>     LES ENJEUX PROFESSIONNELS, SOCIO-POLITIQUES ET ECONOMIQUES DE L’AVENEMENT DE LA RADIODIFFUSION NUMERIQUE</a:t>
            </a:r>
            <a:r>
              <a:rPr lang="fr-FR" sz="3200" dirty="0" smtClean="0">
                <a:solidFill>
                  <a:srgbClr val="0070C0"/>
                </a:solidFill>
                <a:latin typeface="Tw Cen MT" pitchFamily="34" charset="0"/>
              </a:rPr>
              <a:t>:</a:t>
            </a:r>
          </a:p>
          <a:p>
            <a:pPr algn="ctr" eaLnBrk="1" hangingPunct="1">
              <a:buFontTx/>
              <a:buNone/>
            </a:pPr>
            <a:endParaRPr lang="fr-FR" sz="3200" b="1" dirty="0" smtClean="0">
              <a:solidFill>
                <a:srgbClr val="C00000"/>
              </a:solidFill>
              <a:latin typeface="Tw Cen MT" pitchFamily="34" charset="0"/>
            </a:endParaRPr>
          </a:p>
          <a:p>
            <a:pPr algn="ctr" eaLnBrk="1" hangingPunct="1">
              <a:buFontTx/>
              <a:buNone/>
            </a:pPr>
            <a:r>
              <a:rPr lang="fr-FR" sz="3200" b="1" dirty="0" smtClean="0">
                <a:solidFill>
                  <a:srgbClr val="C00000"/>
                </a:solidFill>
                <a:latin typeface="Tw Cen MT" pitchFamily="34" charset="0"/>
              </a:rPr>
              <a:t>VERS L’ELABORATION D’UNE STRATEGIE NATIONALE A L’ECHEANCE 2015</a:t>
            </a: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3640</TotalTime>
  <Words>1861</Words>
  <Application>Microsoft Office PowerPoint</Application>
  <PresentationFormat>Affichage à l'écran (4:3)</PresentationFormat>
  <Paragraphs>231</Paragraphs>
  <Slides>51</Slides>
  <Notes>2</Notes>
  <HiddenSlides>0</HiddenSlides>
  <MMClips>0</MMClips>
  <ScaleCrop>false</ScaleCrop>
  <HeadingPairs>
    <vt:vector size="4" baseType="variant">
      <vt:variant>
        <vt:lpstr>Thème</vt:lpstr>
      </vt:variant>
      <vt:variant>
        <vt:i4>1</vt:i4>
      </vt:variant>
      <vt:variant>
        <vt:lpstr>Titres des diapositives</vt:lpstr>
      </vt:variant>
      <vt:variant>
        <vt:i4>51</vt:i4>
      </vt:variant>
    </vt:vector>
  </HeadingPairs>
  <TitlesOfParts>
    <vt:vector size="52" baseType="lpstr">
      <vt:lpstr>Débit</vt:lpstr>
      <vt:lpstr>TRANSITION DE LA RADIODIFFUSION ANALOGIQUE VERS LE NUMERIQUE  </vt:lpstr>
      <vt:lpstr>Diapositive 2</vt:lpstr>
      <vt:lpstr>Diapositive 3</vt:lpstr>
      <vt:lpstr>Diapositive 4</vt:lpstr>
      <vt:lpstr>Diapositive 5</vt:lpstr>
      <vt:lpstr>Diapositive 6</vt:lpstr>
      <vt:lpstr>Diapositive 7</vt:lpstr>
      <vt:lpstr>Diapositive 8</vt:lpstr>
      <vt:lpstr>Diapositive 9</vt:lpstr>
      <vt:lpstr>Diapositive 10</vt:lpstr>
      <vt:lpstr>IMPERATIFS DE LA TRANSITION NUMERIQUE POUR UN STWITCH OFF EN 2015   1. L’assignation de fréquences en FM, TV, FH,CDMA, GSM, UMTS, est caractérisée par une augmentation d’année en année, à tel point que le réseau terrestre est devenu saturé. </vt:lpstr>
      <vt:lpstr>Diapositive 12</vt:lpstr>
      <vt:lpstr>Diapositive 13</vt:lpstr>
      <vt:lpstr>7 ENGAGEMENT INTERNATIONAL DANS LE CADRE DE LA CRR 06 ET CMR 07 </vt:lpstr>
      <vt:lpstr>Diapositive 15</vt:lpstr>
      <vt:lpstr>Le passage de la diffusion terrestre de l‘analogique au numérique,  c’est quoi?</vt:lpstr>
      <vt:lpstr>Diapositive 17</vt:lpstr>
      <vt:lpstr>Diapositive 18</vt:lpstr>
      <vt:lpstr>Diapositive 19</vt:lpstr>
      <vt:lpstr>Diapositive 20</vt:lpstr>
      <vt:lpstr>EFFICACITE SPECTRALE</vt:lpstr>
      <vt:lpstr>OBSERVATION</vt:lpstr>
      <vt:lpstr>Diapositive 23</vt:lpstr>
      <vt:lpstr>A l’origine</vt:lpstr>
      <vt:lpstr>Diapositive 25</vt:lpstr>
      <vt:lpstr>  Qui est concerné?</vt:lpstr>
      <vt:lpstr>Qu’est ce qu’il faut faire en urgence pour aller dans le sens de la recommandation de l’UIT et respecter le switch off de 2015?</vt:lpstr>
      <vt:lpstr>Créer  un  comité de stratégie numérique avec un mandat clair et un calendrier précis pour élaborer une stratégie nationale de transition numérique</vt:lpstr>
      <vt:lpstr>Mission</vt:lpstr>
      <vt:lpstr>Diapositive 30</vt:lpstr>
      <vt:lpstr>Diapositive 31</vt:lpstr>
      <vt:lpstr>Enjeux Culturels</vt:lpstr>
      <vt:lpstr>Enjeux techniques</vt:lpstr>
      <vt:lpstr>Enjeux économiques</vt:lpstr>
      <vt:lpstr>Diapositive 35</vt:lpstr>
      <vt:lpstr>Pour l’Etat</vt:lpstr>
      <vt:lpstr>La vente aux enchères de la bande 700MHz en 2008 aux USA par la FFC a rapporté</vt:lpstr>
      <vt:lpstr>Diapositive 38</vt:lpstr>
      <vt:lpstr>Pour les entreprises du secteur des médias</vt:lpstr>
      <vt:lpstr>Pour les opérateurs du Mobile</vt:lpstr>
      <vt:lpstr>Enjeux organisationnels et juridiques</vt:lpstr>
      <vt:lpstr>C’est l’opérateur qui devra regrouper les chaines de télévision dans une plateforme préalablement à leur diffusion.</vt:lpstr>
      <vt:lpstr>Diapositive 43</vt:lpstr>
      <vt:lpstr>Diapositive 44</vt:lpstr>
      <vt:lpstr>Différents métiers</vt:lpstr>
      <vt:lpstr>Diapositive 46</vt:lpstr>
      <vt:lpstr>FIXER LA COMPOSITION ET LA CONFIGURATION DES MULTIPLEX ET DES RESEAUX</vt:lpstr>
      <vt:lpstr>Fixer les normes pour la TNT notamment pour les receptions fixe portable et mobile </vt:lpstr>
      <vt:lpstr>FIXER LES MODALITES D’ASSIGNATION DES FREQUENCES</vt:lpstr>
      <vt:lpstr>Mise en oeuvre de la transition</vt:lpstr>
      <vt:lpstr>Diapositive 51</vt:lpstr>
    </vt:vector>
  </TitlesOfParts>
  <Company>RM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ETAT DES LIEUX DU FONCTIONNEMENT DE RADIO MAURITANIE</dc:title>
  <dc:creator>El Hadj</dc:creator>
  <cp:lastModifiedBy>HP</cp:lastModifiedBy>
  <cp:revision>336</cp:revision>
  <dcterms:created xsi:type="dcterms:W3CDTF">2008-03-27T15:26:11Z</dcterms:created>
  <dcterms:modified xsi:type="dcterms:W3CDTF">2013-05-15T09:35:28Z</dcterms:modified>
</cp:coreProperties>
</file>