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3" r:id="rId1"/>
  </p:sldMasterIdLst>
  <p:notesMasterIdLst>
    <p:notesMasterId r:id="rId44"/>
  </p:notesMasterIdLst>
  <p:sldIdLst>
    <p:sldId id="256" r:id="rId2"/>
    <p:sldId id="404" r:id="rId3"/>
    <p:sldId id="433" r:id="rId4"/>
    <p:sldId id="444" r:id="rId5"/>
    <p:sldId id="331" r:id="rId6"/>
    <p:sldId id="401" r:id="rId7"/>
    <p:sldId id="333" r:id="rId8"/>
    <p:sldId id="334" r:id="rId9"/>
    <p:sldId id="402" r:id="rId10"/>
    <p:sldId id="258" r:id="rId11"/>
    <p:sldId id="403" r:id="rId12"/>
    <p:sldId id="436" r:id="rId13"/>
    <p:sldId id="437" r:id="rId14"/>
    <p:sldId id="438" r:id="rId15"/>
    <p:sldId id="440" r:id="rId16"/>
    <p:sldId id="425" r:id="rId17"/>
    <p:sldId id="423" r:id="rId18"/>
    <p:sldId id="426" r:id="rId19"/>
    <p:sldId id="427" r:id="rId20"/>
    <p:sldId id="428" r:id="rId21"/>
    <p:sldId id="429" r:id="rId22"/>
    <p:sldId id="430" r:id="rId23"/>
    <p:sldId id="431" r:id="rId24"/>
    <p:sldId id="432" r:id="rId25"/>
    <p:sldId id="405" r:id="rId26"/>
    <p:sldId id="406" r:id="rId27"/>
    <p:sldId id="407" r:id="rId28"/>
    <p:sldId id="408" r:id="rId29"/>
    <p:sldId id="411" r:id="rId30"/>
    <p:sldId id="410" r:id="rId31"/>
    <p:sldId id="412" r:id="rId32"/>
    <p:sldId id="416" r:id="rId33"/>
    <p:sldId id="417" r:id="rId34"/>
    <p:sldId id="418" r:id="rId35"/>
    <p:sldId id="419" r:id="rId36"/>
    <p:sldId id="413" r:id="rId37"/>
    <p:sldId id="414" r:id="rId38"/>
    <p:sldId id="441" r:id="rId39"/>
    <p:sldId id="442" r:id="rId40"/>
    <p:sldId id="445" r:id="rId41"/>
    <p:sldId id="446" r:id="rId42"/>
    <p:sldId id="447" r:id="rId43"/>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Comic Sans MS" pitchFamily="66" charset="0"/>
        <a:ea typeface="+mn-ea"/>
        <a:cs typeface="Arial" pitchFamily="34" charset="0"/>
      </a:defRPr>
    </a:lvl1pPr>
    <a:lvl2pPr marL="457200" algn="l" rtl="0" fontAlgn="base">
      <a:spcBef>
        <a:spcPct val="0"/>
      </a:spcBef>
      <a:spcAft>
        <a:spcPct val="0"/>
      </a:spcAft>
      <a:defRPr kern="1200">
        <a:solidFill>
          <a:schemeClr val="tx1"/>
        </a:solidFill>
        <a:latin typeface="Comic Sans MS" pitchFamily="66" charset="0"/>
        <a:ea typeface="+mn-ea"/>
        <a:cs typeface="Arial" pitchFamily="34" charset="0"/>
      </a:defRPr>
    </a:lvl2pPr>
    <a:lvl3pPr marL="914400" algn="l" rtl="0" fontAlgn="base">
      <a:spcBef>
        <a:spcPct val="0"/>
      </a:spcBef>
      <a:spcAft>
        <a:spcPct val="0"/>
      </a:spcAft>
      <a:defRPr kern="1200">
        <a:solidFill>
          <a:schemeClr val="tx1"/>
        </a:solidFill>
        <a:latin typeface="Comic Sans MS" pitchFamily="66" charset="0"/>
        <a:ea typeface="+mn-ea"/>
        <a:cs typeface="Arial" pitchFamily="34" charset="0"/>
      </a:defRPr>
    </a:lvl3pPr>
    <a:lvl4pPr marL="1371600" algn="l" rtl="0" fontAlgn="base">
      <a:spcBef>
        <a:spcPct val="0"/>
      </a:spcBef>
      <a:spcAft>
        <a:spcPct val="0"/>
      </a:spcAft>
      <a:defRPr kern="1200">
        <a:solidFill>
          <a:schemeClr val="tx1"/>
        </a:solidFill>
        <a:latin typeface="Comic Sans MS" pitchFamily="66" charset="0"/>
        <a:ea typeface="+mn-ea"/>
        <a:cs typeface="Arial" pitchFamily="34" charset="0"/>
      </a:defRPr>
    </a:lvl4pPr>
    <a:lvl5pPr marL="1828800" algn="l" rtl="0" fontAlgn="base">
      <a:spcBef>
        <a:spcPct val="0"/>
      </a:spcBef>
      <a:spcAft>
        <a:spcPct val="0"/>
      </a:spcAft>
      <a:defRPr kern="1200">
        <a:solidFill>
          <a:schemeClr val="tx1"/>
        </a:solidFill>
        <a:latin typeface="Comic Sans MS" pitchFamily="66" charset="0"/>
        <a:ea typeface="+mn-ea"/>
        <a:cs typeface="Arial" pitchFamily="34" charset="0"/>
      </a:defRPr>
    </a:lvl5pPr>
    <a:lvl6pPr marL="2286000" algn="l" defTabSz="914400" rtl="0" eaLnBrk="1" latinLnBrk="0" hangingPunct="1">
      <a:defRPr kern="1200">
        <a:solidFill>
          <a:schemeClr val="tx1"/>
        </a:solidFill>
        <a:latin typeface="Comic Sans MS" pitchFamily="66" charset="0"/>
        <a:ea typeface="+mn-ea"/>
        <a:cs typeface="Arial" pitchFamily="34" charset="0"/>
      </a:defRPr>
    </a:lvl6pPr>
    <a:lvl7pPr marL="2743200" algn="l" defTabSz="914400" rtl="0" eaLnBrk="1" latinLnBrk="0" hangingPunct="1">
      <a:defRPr kern="1200">
        <a:solidFill>
          <a:schemeClr val="tx1"/>
        </a:solidFill>
        <a:latin typeface="Comic Sans MS" pitchFamily="66" charset="0"/>
        <a:ea typeface="+mn-ea"/>
        <a:cs typeface="Arial" pitchFamily="34" charset="0"/>
      </a:defRPr>
    </a:lvl7pPr>
    <a:lvl8pPr marL="3200400" algn="l" defTabSz="914400" rtl="0" eaLnBrk="1" latinLnBrk="0" hangingPunct="1">
      <a:defRPr kern="1200">
        <a:solidFill>
          <a:schemeClr val="tx1"/>
        </a:solidFill>
        <a:latin typeface="Comic Sans MS" pitchFamily="66" charset="0"/>
        <a:ea typeface="+mn-ea"/>
        <a:cs typeface="Arial" pitchFamily="34" charset="0"/>
      </a:defRPr>
    </a:lvl8pPr>
    <a:lvl9pPr marL="3657600" algn="l" defTabSz="914400" rtl="0" eaLnBrk="1" latinLnBrk="0" hangingPunct="1">
      <a:defRPr kern="1200">
        <a:solidFill>
          <a:schemeClr val="tx1"/>
        </a:solidFill>
        <a:latin typeface="Comic Sans MS" pitchFamily="66"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709" autoAdjust="0"/>
  </p:normalViewPr>
  <p:slideViewPr>
    <p:cSldViewPr>
      <p:cViewPr>
        <p:scale>
          <a:sx n="70" d="100"/>
          <a:sy n="70" d="100"/>
        </p:scale>
        <p:origin x="-480" y="53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cs typeface="Arial" charset="0"/>
              </a:defRPr>
            </a:lvl1pPr>
          </a:lstStyle>
          <a:p>
            <a:pPr>
              <a:defRPr/>
            </a:pPr>
            <a:endParaRPr lang="fr-CA"/>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cs typeface="Arial" charset="0"/>
              </a:defRPr>
            </a:lvl1pPr>
          </a:lstStyle>
          <a:p>
            <a:pPr>
              <a:defRPr/>
            </a:pPr>
            <a:fld id="{6B6372AE-C4F1-4650-AF58-6292F07A7E1B}" type="datetimeFigureOut">
              <a:rPr lang="fr-CA"/>
              <a:pPr>
                <a:defRPr/>
              </a:pPr>
              <a:t>2013-05-16</a:t>
            </a:fld>
            <a:endParaRPr lang="fr-CA"/>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fr-CA" noProof="0"/>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cs typeface="Arial" charset="0"/>
              </a:defRPr>
            </a:lvl1pPr>
          </a:lstStyle>
          <a:p>
            <a:pPr>
              <a:defRPr/>
            </a:pPr>
            <a:fld id="{87E3966B-0F03-4940-93FB-6866A4B1F7F6}" type="slidenum">
              <a:rPr lang="fr-CA"/>
              <a:pPr>
                <a:defRPr/>
              </a:pPr>
              <a:t>‹N°›</a:t>
            </a:fld>
            <a:endParaRPr lang="fr-C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13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CA" smtClean="0"/>
          </a:p>
        </p:txBody>
      </p:sp>
      <p:sp>
        <p:nvSpPr>
          <p:cNvPr id="10138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7E4160-78A1-444A-AEE9-4F7415B0CC86}" type="slidenum">
              <a:rPr lang="fr-CA" smtClean="0">
                <a:cs typeface="Arial" pitchFamily="34" charset="0"/>
              </a:rPr>
              <a:pPr/>
              <a:t>8</a:t>
            </a:fld>
            <a:endParaRPr lang="fr-CA"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13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CA" smtClean="0"/>
          </a:p>
        </p:txBody>
      </p:sp>
      <p:sp>
        <p:nvSpPr>
          <p:cNvPr id="101380"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7E4160-78A1-444A-AEE9-4F7415B0CC86}" type="slidenum">
              <a:rPr lang="fr-CA" smtClean="0">
                <a:cs typeface="Arial" pitchFamily="34" charset="0"/>
              </a:rPr>
              <a:pPr/>
              <a:t>9</a:t>
            </a:fld>
            <a:endParaRPr lang="fr-CA" smtClean="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87E3966B-0F03-4940-93FB-6866A4B1F7F6}" type="slidenum">
              <a:rPr lang="fr-CA" smtClean="0"/>
              <a:pPr>
                <a:defRPr/>
              </a:pPr>
              <a:t>12</a:t>
            </a:fld>
            <a:endParaRPr lang="fr-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2286000" y="3124200"/>
            <a:ext cx="6172200" cy="1894362"/>
          </a:xfrm>
        </p:spPr>
        <p:txBody>
          <a:bodyPr/>
          <a:lstStyle>
            <a:lvl1pPr>
              <a:defRPr b="1"/>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bwMode="auto">
          <a:xfrm rot="5400000">
            <a:off x="7764621" y="1174097"/>
            <a:ext cx="2286000" cy="381000"/>
          </a:xfrm>
        </p:spPr>
        <p:txBody>
          <a:bodyPr/>
          <a:lstStyle/>
          <a:p>
            <a:pPr>
              <a:defRPr/>
            </a:pPr>
            <a:fld id="{E976A841-E44E-495E-891B-04815903F324}" type="datetimeFigureOut">
              <a:rPr lang="fr-FR" smtClean="0"/>
              <a:pPr>
                <a:defRPr/>
              </a:pPr>
              <a:t>16/05/2013</a:t>
            </a:fld>
            <a:endParaRPr lang="fr-FR"/>
          </a:p>
        </p:txBody>
      </p:sp>
      <p:sp>
        <p:nvSpPr>
          <p:cNvPr id="17" name="Espace réservé du pied de page 16"/>
          <p:cNvSpPr>
            <a:spLocks noGrp="1"/>
          </p:cNvSpPr>
          <p:nvPr>
            <p:ph type="ftr" sz="quarter" idx="11"/>
          </p:nvPr>
        </p:nvSpPr>
        <p:spPr bwMode="auto">
          <a:xfrm rot="5400000">
            <a:off x="7077269" y="4181669"/>
            <a:ext cx="3657600" cy="384048"/>
          </a:xfrm>
        </p:spPr>
        <p:txBody>
          <a:bodyPr/>
          <a:lstStyle/>
          <a:p>
            <a:pPr>
              <a:defRPr/>
            </a:pPr>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cteur droi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cteur droi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cteur droi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bwMode="auto">
          <a:xfrm>
            <a:off x="1325544" y="4928702"/>
            <a:ext cx="609600" cy="517524"/>
          </a:xfrm>
        </p:spPr>
        <p:txBody>
          <a:bodyPr/>
          <a:lstStyle/>
          <a:p>
            <a:pPr>
              <a:defRPr/>
            </a:pPr>
            <a:fld id="{582605AB-A97F-4BCB-827A-C518E6F3BA8C}"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A8A5B4B0-3E1B-48A3-A032-1D990CB2648E}" type="datetimeFigureOut">
              <a:rPr lang="fr-FR" smtClean="0"/>
              <a:pPr>
                <a:defRPr/>
              </a:pPr>
              <a:t>16/05/2013</a:t>
            </a:fld>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6F2083E1-9BEC-48DD-A3A2-A36A08068EA8}"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676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BFC0AA7D-4A36-400F-ABE6-EC2B5D226F2F}" type="datetimeFigureOut">
              <a:rPr lang="fr-FR" smtClean="0"/>
              <a:pPr>
                <a:defRPr/>
              </a:pPr>
              <a:t>16/05/2013</a:t>
            </a:fld>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7508F0BB-2503-41AE-91A9-CFE68367B186}" type="slidenum">
              <a:rPr lang="fr-FR" smtClean="0"/>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8" name="Espace réservé du contenu 7"/>
          <p:cNvSpPr>
            <a:spLocks noGrp="1"/>
          </p:cNvSpPr>
          <p:nvPr>
            <p:ph sz="quarter" idx="1"/>
          </p:nvPr>
        </p:nvSpPr>
        <p:spPr>
          <a:xfrm>
            <a:off x="457200" y="1600200"/>
            <a:ext cx="7467600" cy="487375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4"/>
          </p:nvPr>
        </p:nvSpPr>
        <p:spPr/>
        <p:txBody>
          <a:bodyPr rtlCol="0"/>
          <a:lstStyle/>
          <a:p>
            <a:pPr>
              <a:defRPr/>
            </a:pPr>
            <a:fld id="{05A5C126-F71D-4FB7-8120-BD23CD5049F0}" type="datetimeFigureOut">
              <a:rPr lang="fr-FR" smtClean="0"/>
              <a:pPr>
                <a:defRPr/>
              </a:pPr>
              <a:t>16/05/2013</a:t>
            </a:fld>
            <a:endParaRPr lang="fr-FR"/>
          </a:p>
        </p:txBody>
      </p:sp>
      <p:sp>
        <p:nvSpPr>
          <p:cNvPr id="9" name="Espace réservé du numéro de diapositive 8"/>
          <p:cNvSpPr>
            <a:spLocks noGrp="1"/>
          </p:cNvSpPr>
          <p:nvPr>
            <p:ph type="sldNum" sz="quarter" idx="15"/>
          </p:nvPr>
        </p:nvSpPr>
        <p:spPr/>
        <p:txBody>
          <a:bodyPr rtlCol="0"/>
          <a:lstStyle/>
          <a:p>
            <a:pPr>
              <a:defRPr/>
            </a:pPr>
            <a:fld id="{8AE3CC1B-4CE6-4BE3-9AF5-30D70A74C857}" type="slidenum">
              <a:rPr lang="fr-FR" smtClean="0"/>
              <a:pPr>
                <a:defRPr/>
              </a:pPr>
              <a:t>‹N°›</a:t>
            </a:fld>
            <a:endParaRPr lang="fr-FR"/>
          </a:p>
        </p:txBody>
      </p:sp>
      <p:sp>
        <p:nvSpPr>
          <p:cNvPr id="10" name="Espace réservé du pied de page 9"/>
          <p:cNvSpPr>
            <a:spLocks noGrp="1"/>
          </p:cNvSpPr>
          <p:nvPr>
            <p:ph type="ftr" sz="quarter" idx="16"/>
          </p:nvPr>
        </p:nvSpPr>
        <p:spPr/>
        <p:txBody>
          <a:bodyPr rtlCol="0"/>
          <a:lstStyle/>
          <a:p>
            <a:pPr>
              <a:defRPr/>
            </a:pP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286000" y="2895600"/>
            <a:ext cx="6172200" cy="2053590"/>
          </a:xfrm>
        </p:spPr>
        <p:txBody>
          <a:bodyPr/>
          <a:lstStyle>
            <a:lvl1pPr algn="l">
              <a:buNone/>
              <a:defRPr sz="3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bwMode="auto">
          <a:xfrm rot="5400000">
            <a:off x="7763256" y="1170432"/>
            <a:ext cx="2286000" cy="381000"/>
          </a:xfrm>
        </p:spPr>
        <p:txBody>
          <a:bodyPr/>
          <a:lstStyle/>
          <a:p>
            <a:pPr>
              <a:defRPr/>
            </a:pPr>
            <a:fld id="{4DF75258-7354-444E-8EE0-DF4C4B6509AF}" type="datetimeFigureOut">
              <a:rPr lang="fr-FR" smtClean="0"/>
              <a:pPr>
                <a:defRPr/>
              </a:pPr>
              <a:t>16/05/2013</a:t>
            </a:fld>
            <a:endParaRPr lang="fr-FR"/>
          </a:p>
        </p:txBody>
      </p:sp>
      <p:sp>
        <p:nvSpPr>
          <p:cNvPr id="5" name="Espace réservé du pied de page 4"/>
          <p:cNvSpPr>
            <a:spLocks noGrp="1"/>
          </p:cNvSpPr>
          <p:nvPr>
            <p:ph type="ftr" sz="quarter" idx="11"/>
          </p:nvPr>
        </p:nvSpPr>
        <p:spPr bwMode="auto">
          <a:xfrm rot="5400000">
            <a:off x="7077456" y="4178808"/>
            <a:ext cx="3657600" cy="384048"/>
          </a:xfrm>
        </p:spPr>
        <p:txBody>
          <a:bodyPr/>
          <a:lstStyle/>
          <a:p>
            <a:pPr>
              <a:defRPr/>
            </a:pPr>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cteur droi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cteur droi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cteur droi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numéro de diapositive 5"/>
          <p:cNvSpPr>
            <a:spLocks noGrp="1"/>
          </p:cNvSpPr>
          <p:nvPr>
            <p:ph type="sldNum" sz="quarter" idx="12"/>
          </p:nvPr>
        </p:nvSpPr>
        <p:spPr bwMode="auto">
          <a:xfrm>
            <a:off x="1340616" y="4928702"/>
            <a:ext cx="609600" cy="517524"/>
          </a:xfrm>
        </p:spPr>
        <p:txBody>
          <a:bodyPr/>
          <a:lstStyle/>
          <a:p>
            <a:pPr>
              <a:defRPr/>
            </a:pPr>
            <a:fld id="{7D359A0A-D772-4D76-9819-3BD76F1F1B90}" type="slidenum">
              <a:rPr lang="fr-FR" smtClean="0"/>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pPr>
              <a:defRPr/>
            </a:pPr>
            <a:fld id="{2B1993F8-4B5E-4B87-A7BB-E2A62D6B6123}" type="datetimeFigureOut">
              <a:rPr lang="fr-FR" smtClean="0"/>
              <a:pPr>
                <a:defRPr/>
              </a:pPr>
              <a:t>16/05/2013</a:t>
            </a:fld>
            <a:endParaRPr lang="fr-FR"/>
          </a:p>
        </p:txBody>
      </p:sp>
      <p:sp>
        <p:nvSpPr>
          <p:cNvPr id="6" name="Espace réservé du pied de page 5"/>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p:txBody>
          <a:bodyPr/>
          <a:lstStyle/>
          <a:p>
            <a:pPr>
              <a:defRPr/>
            </a:pPr>
            <a:fld id="{A64C1060-D2E4-42A4-B62D-64807667EFE5}" type="slidenum">
              <a:rPr lang="fr-FR" smtClean="0"/>
              <a:pPr>
                <a:defRPr/>
              </a:pPr>
              <a:t>‹N°›</a:t>
            </a:fld>
            <a:endParaRPr lang="fr-FR"/>
          </a:p>
        </p:txBody>
      </p:sp>
      <p:sp>
        <p:nvSpPr>
          <p:cNvPr id="9" name="Espace réservé du contenu 8"/>
          <p:cNvSpPr>
            <a:spLocks noGrp="1"/>
          </p:cNvSpPr>
          <p:nvPr>
            <p:ph sz="quarter" idx="1"/>
          </p:nvPr>
        </p:nvSpPr>
        <p:spPr>
          <a:xfrm>
            <a:off x="457200"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270248"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7543800" cy="1143000"/>
          </a:xfrm>
        </p:spPr>
        <p:txBody>
          <a:bodyPr anchor="b"/>
          <a:lstStyle>
            <a:lvl1pPr>
              <a:defRPr/>
            </a:lvl1pPr>
          </a:lstStyle>
          <a:p>
            <a:r>
              <a:rPr kumimoji="0" lang="fr-FR" smtClean="0"/>
              <a:t>Cliquez pour modifier le style du titre</a:t>
            </a:r>
            <a:endParaRPr kumimoji="0" lang="en-US"/>
          </a:p>
        </p:txBody>
      </p:sp>
      <p:sp>
        <p:nvSpPr>
          <p:cNvPr id="7" name="Espace réservé de la date 6"/>
          <p:cNvSpPr>
            <a:spLocks noGrp="1"/>
          </p:cNvSpPr>
          <p:nvPr>
            <p:ph type="dt" sz="half" idx="10"/>
          </p:nvPr>
        </p:nvSpPr>
        <p:spPr/>
        <p:txBody>
          <a:bodyPr/>
          <a:lstStyle/>
          <a:p>
            <a:pPr>
              <a:defRPr/>
            </a:pPr>
            <a:fld id="{5DC7462F-62F7-4D94-96C1-A1AB5D0E087D}" type="datetimeFigureOut">
              <a:rPr lang="fr-FR" smtClean="0"/>
              <a:pPr>
                <a:defRPr/>
              </a:pPr>
              <a:t>16/05/2013</a:t>
            </a:fld>
            <a:endParaRPr lang="fr-FR"/>
          </a:p>
        </p:txBody>
      </p:sp>
      <p:sp>
        <p:nvSpPr>
          <p:cNvPr id="8" name="Espace réservé du pied de page 7"/>
          <p:cNvSpPr>
            <a:spLocks noGrp="1"/>
          </p:cNvSpPr>
          <p:nvPr>
            <p:ph type="ftr" sz="quarter" idx="11"/>
          </p:nvPr>
        </p:nvSpPr>
        <p:spPr/>
        <p:txBody>
          <a:bodyPr/>
          <a:lstStyle/>
          <a:p>
            <a:pPr>
              <a:defRPr/>
            </a:pPr>
            <a:endParaRPr lang="fr-FR"/>
          </a:p>
        </p:txBody>
      </p:sp>
      <p:sp>
        <p:nvSpPr>
          <p:cNvPr id="9" name="Espace réservé du numéro de diapositive 8"/>
          <p:cNvSpPr>
            <a:spLocks noGrp="1"/>
          </p:cNvSpPr>
          <p:nvPr>
            <p:ph type="sldNum" sz="quarter" idx="12"/>
          </p:nvPr>
        </p:nvSpPr>
        <p:spPr/>
        <p:txBody>
          <a:bodyPr/>
          <a:lstStyle/>
          <a:p>
            <a:pPr>
              <a:defRPr/>
            </a:pPr>
            <a:fld id="{7A912919-2E13-494D-AF12-C1A5ACC94CDA}" type="slidenum">
              <a:rPr lang="fr-FR" smtClean="0"/>
              <a:pPr>
                <a:defRPr/>
              </a:pPr>
              <a:t>‹N°›</a:t>
            </a:fld>
            <a:endParaRPr lang="fr-FR"/>
          </a:p>
        </p:txBody>
      </p:sp>
      <p:sp>
        <p:nvSpPr>
          <p:cNvPr id="11" name="Espace réservé du contenu 10"/>
          <p:cNvSpPr>
            <a:spLocks noGrp="1"/>
          </p:cNvSpPr>
          <p:nvPr>
            <p:ph sz="quarter" idx="2"/>
          </p:nvPr>
        </p:nvSpPr>
        <p:spPr>
          <a:xfrm>
            <a:off x="457200"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371975"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text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4" name="Espace réservé du text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6" name="Espace réservé de la date 5"/>
          <p:cNvSpPr>
            <a:spLocks noGrp="1"/>
          </p:cNvSpPr>
          <p:nvPr>
            <p:ph type="dt" sz="half" idx="10"/>
          </p:nvPr>
        </p:nvSpPr>
        <p:spPr/>
        <p:txBody>
          <a:bodyPr rtlCol="0"/>
          <a:lstStyle/>
          <a:p>
            <a:pPr>
              <a:defRPr/>
            </a:pPr>
            <a:fld id="{BE7E50D3-7236-4AE3-898F-FD97F6D9580B}" type="datetimeFigureOut">
              <a:rPr lang="fr-FR" smtClean="0"/>
              <a:pPr>
                <a:defRPr/>
              </a:pPr>
              <a:t>16/05/2013</a:t>
            </a:fld>
            <a:endParaRPr lang="fr-FR"/>
          </a:p>
        </p:txBody>
      </p:sp>
      <p:sp>
        <p:nvSpPr>
          <p:cNvPr id="7" name="Espace réservé du numéro de diapositive 6"/>
          <p:cNvSpPr>
            <a:spLocks noGrp="1"/>
          </p:cNvSpPr>
          <p:nvPr>
            <p:ph type="sldNum" sz="quarter" idx="11"/>
          </p:nvPr>
        </p:nvSpPr>
        <p:spPr/>
        <p:txBody>
          <a:bodyPr rtlCol="0"/>
          <a:lstStyle/>
          <a:p>
            <a:pPr>
              <a:defRPr/>
            </a:pPr>
            <a:fld id="{4E61BE4C-B8D3-4E37-9D3B-356FE6D9FD9F}" type="slidenum">
              <a:rPr lang="fr-FR" smtClean="0"/>
              <a:pPr>
                <a:defRPr/>
              </a:pPr>
              <a:t>‹N°›</a:t>
            </a:fld>
            <a:endParaRPr lang="fr-FR"/>
          </a:p>
        </p:txBody>
      </p:sp>
      <p:sp>
        <p:nvSpPr>
          <p:cNvPr id="8" name="Espace réservé du pied de page 7"/>
          <p:cNvSpPr>
            <a:spLocks noGrp="1"/>
          </p:cNvSpPr>
          <p:nvPr>
            <p:ph type="ftr" sz="quarter" idx="12"/>
          </p:nvPr>
        </p:nvSpPr>
        <p:spPr/>
        <p:txBody>
          <a:bodyPr rtlCol="0"/>
          <a:lstStyle/>
          <a:p>
            <a:pPr>
              <a:defRPr/>
            </a:pP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a:defRPr/>
            </a:pPr>
            <a:fld id="{D986187C-FE0D-44FE-9CCE-FFB9B9E1BF43}" type="datetimeFigureOut">
              <a:rPr lang="fr-FR" smtClean="0"/>
              <a:pPr>
                <a:defRPr/>
              </a:pPr>
              <a:t>16/05/2013</a:t>
            </a:fld>
            <a:endParaRPr lang="fr-FR"/>
          </a:p>
        </p:txBody>
      </p:sp>
      <p:sp>
        <p:nvSpPr>
          <p:cNvPr id="3" name="Espace réservé du pied de page 2"/>
          <p:cNvSpPr>
            <a:spLocks noGrp="1"/>
          </p:cNvSpPr>
          <p:nvPr>
            <p:ph type="ftr" sz="quarter" idx="11"/>
          </p:nvPr>
        </p:nvSpPr>
        <p:spPr/>
        <p:txBody>
          <a:bodyPr/>
          <a:lstStyle/>
          <a:p>
            <a:pPr>
              <a:defRPr/>
            </a:pPr>
            <a:endParaRPr lang="fr-FR"/>
          </a:p>
        </p:txBody>
      </p:sp>
      <p:sp>
        <p:nvSpPr>
          <p:cNvPr id="4" name="Espace réservé du numéro de diapositive 3"/>
          <p:cNvSpPr>
            <a:spLocks noGrp="1"/>
          </p:cNvSpPr>
          <p:nvPr>
            <p:ph type="sldNum" sz="quarter" idx="12"/>
          </p:nvPr>
        </p:nvSpPr>
        <p:spPr/>
        <p:txBody>
          <a:bodyPr/>
          <a:lstStyle/>
          <a:p>
            <a:pPr>
              <a:defRPr/>
            </a:pPr>
            <a:fld id="{9773A692-C065-43C6-8D9C-5A6323A10AE4}"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r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Connecteur droi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cteur droi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cteur droi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Espace réservé du contenu 17"/>
          <p:cNvSpPr>
            <a:spLocks noGrp="1"/>
          </p:cNvSpPr>
          <p:nvPr>
            <p:ph sz="quarter" idx="1"/>
          </p:nvPr>
        </p:nvSpPr>
        <p:spPr>
          <a:xfrm>
            <a:off x="304800" y="274320"/>
            <a:ext cx="5638800" cy="6327648"/>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4"/>
          </p:nvPr>
        </p:nvSpPr>
        <p:spPr/>
        <p:txBody>
          <a:bodyPr rtlCol="0"/>
          <a:lstStyle/>
          <a:p>
            <a:pPr>
              <a:defRPr/>
            </a:pPr>
            <a:fld id="{AEA94434-3F1E-4A14-BC1A-BD7F79C51154}" type="datetimeFigureOut">
              <a:rPr lang="fr-FR" smtClean="0"/>
              <a:pPr>
                <a:defRPr/>
              </a:pPr>
              <a:t>16/05/2013</a:t>
            </a:fld>
            <a:endParaRPr lang="fr-FR"/>
          </a:p>
        </p:txBody>
      </p:sp>
      <p:sp>
        <p:nvSpPr>
          <p:cNvPr id="22" name="Espace réservé du numéro de diapositive 21"/>
          <p:cNvSpPr>
            <a:spLocks noGrp="1"/>
          </p:cNvSpPr>
          <p:nvPr>
            <p:ph type="sldNum" sz="quarter" idx="15"/>
          </p:nvPr>
        </p:nvSpPr>
        <p:spPr/>
        <p:txBody>
          <a:bodyPr rtlCol="0"/>
          <a:lstStyle/>
          <a:p>
            <a:pPr>
              <a:defRPr/>
            </a:pPr>
            <a:fld id="{BCB0315D-C498-48CD-9F0C-65BB7009761F}" type="slidenum">
              <a:rPr lang="fr-FR" smtClean="0"/>
              <a:pPr>
                <a:defRPr/>
              </a:pPr>
              <a:t>‹N°›</a:t>
            </a:fld>
            <a:endParaRPr lang="fr-FR"/>
          </a:p>
        </p:txBody>
      </p:sp>
      <p:sp>
        <p:nvSpPr>
          <p:cNvPr id="23" name="Espace réservé du pied de page 22"/>
          <p:cNvSpPr>
            <a:spLocks noGrp="1"/>
          </p:cNvSpPr>
          <p:nvPr>
            <p:ph type="ftr" sz="quarter" idx="16"/>
          </p:nvPr>
        </p:nvSpPr>
        <p:spPr/>
        <p:txBody>
          <a:bodyPr rtlCol="0"/>
          <a:lstStyle/>
          <a:p>
            <a:pPr>
              <a:defRPr/>
            </a:pPr>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rot="5400000">
            <a:off x="3350133" y="3200400"/>
            <a:ext cx="6309360" cy="457200"/>
          </a:xfrm>
        </p:spPr>
        <p:txBody>
          <a:bodyPr anchor="b"/>
          <a:lstStyle>
            <a:lvl1pPr algn="l">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10" name="Connecteur droi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cteur droi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cteur droi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cteur droi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Espace réservé de la date 16"/>
          <p:cNvSpPr>
            <a:spLocks noGrp="1"/>
          </p:cNvSpPr>
          <p:nvPr>
            <p:ph type="dt" sz="half" idx="10"/>
          </p:nvPr>
        </p:nvSpPr>
        <p:spPr/>
        <p:txBody>
          <a:bodyPr rtlCol="0"/>
          <a:lstStyle/>
          <a:p>
            <a:pPr>
              <a:defRPr/>
            </a:pPr>
            <a:fld id="{6355A775-6B66-4530-9575-89318211D739}" type="datetimeFigureOut">
              <a:rPr lang="fr-FR" smtClean="0"/>
              <a:pPr>
                <a:defRPr/>
              </a:pPr>
              <a:t>16/05/2013</a:t>
            </a:fld>
            <a:endParaRPr lang="fr-FR"/>
          </a:p>
        </p:txBody>
      </p:sp>
      <p:sp>
        <p:nvSpPr>
          <p:cNvPr id="18" name="Espace réservé du numéro de diapositive 17"/>
          <p:cNvSpPr>
            <a:spLocks noGrp="1"/>
          </p:cNvSpPr>
          <p:nvPr>
            <p:ph type="sldNum" sz="quarter" idx="11"/>
          </p:nvPr>
        </p:nvSpPr>
        <p:spPr/>
        <p:txBody>
          <a:bodyPr rtlCol="0"/>
          <a:lstStyle/>
          <a:p>
            <a:pPr>
              <a:defRPr/>
            </a:pPr>
            <a:fld id="{33672E83-4FC5-4D8C-A6E7-88A47B84D68A}" type="slidenum">
              <a:rPr lang="fr-FR" smtClean="0"/>
              <a:pPr>
                <a:defRPr/>
              </a:pPr>
              <a:t>‹N°›</a:t>
            </a:fld>
            <a:endParaRPr lang="fr-FR"/>
          </a:p>
        </p:txBody>
      </p:sp>
      <p:sp>
        <p:nvSpPr>
          <p:cNvPr id="21" name="Espace réservé du pied de page 20"/>
          <p:cNvSpPr>
            <a:spLocks noGrp="1"/>
          </p:cNvSpPr>
          <p:nvPr>
            <p:ph type="ftr" sz="quarter" idx="12"/>
          </p:nvPr>
        </p:nvSpPr>
        <p:spPr/>
        <p:txBody>
          <a:bodyPr rtlCol="0"/>
          <a:lstStyle/>
          <a:p>
            <a:pPr>
              <a:defRPr/>
            </a:pPr>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Espace réservé du titre 21"/>
          <p:cNvSpPr>
            <a:spLocks noGrp="1"/>
          </p:cNvSpPr>
          <p:nvPr>
            <p:ph type="title"/>
          </p:nvPr>
        </p:nvSpPr>
        <p:spPr>
          <a:xfrm>
            <a:off x="457200" y="274638"/>
            <a:ext cx="7467600" cy="1143000"/>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defRPr/>
            </a:pPr>
            <a:fld id="{317D9007-8046-44A5-B8A7-83CD82872860}" type="datetimeFigureOut">
              <a:rPr lang="fr-FR" smtClean="0"/>
              <a:pPr>
                <a:defRPr/>
              </a:pPr>
              <a:t>16/05/2013</a:t>
            </a:fld>
            <a:endParaRPr lang="fr-FR"/>
          </a:p>
        </p:txBody>
      </p:sp>
      <p:sp>
        <p:nvSpPr>
          <p:cNvPr id="3" name="Espace réservé du pied de pag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fr-FR"/>
          </a:p>
        </p:txBody>
      </p:sp>
      <p:sp>
        <p:nvSpPr>
          <p:cNvPr id="7" name="Connecteur droi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cteur droi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defRPr/>
            </a:pPr>
            <a:fld id="{4C1FD234-EDCF-45F7-A8AF-8AFFA4A4EFC5}" type="slidenum">
              <a:rPr lang="fr-FR" smtClean="0"/>
              <a:pPr>
                <a:defRPr/>
              </a:pPr>
              <a:t>‹N°›</a:t>
            </a:fld>
            <a:endParaRPr lang="fr-FR"/>
          </a:p>
        </p:txBody>
      </p:sp>
    </p:spTree>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fr.wikipedia.org/wiki/Webradio"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fr.wikipedia.org/wiki/Fichier:A_Kerbango.jp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fr.wikipedia.org/wiki/Fichier:Schema-webradio.pn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179388" y="1484312"/>
            <a:ext cx="8964612" cy="4753000"/>
          </a:xfrm>
        </p:spPr>
        <p:txBody>
          <a:bodyPr anchor="ctr">
            <a:normAutofit/>
          </a:bodyPr>
          <a:lstStyle/>
          <a:p>
            <a:pPr algn="ctr" eaLnBrk="1" fontAlgn="auto" hangingPunct="1">
              <a:spcAft>
                <a:spcPts val="0"/>
              </a:spcAft>
              <a:defRPr/>
            </a:pPr>
            <a:r>
              <a:rPr lang="fr-FR" b="1" u="sng" dirty="0" smtClean="0">
                <a:effectLst>
                  <a:outerShdw blurRad="38100" dist="38100" dir="2700000" algn="tl">
                    <a:srgbClr val="C0C0C0"/>
                  </a:outerShdw>
                </a:effectLst>
              </a:rPr>
              <a:t>RADIO NUMERIQUE</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r>
              <a:rPr lang="fr-FR" b="1" u="sng" dirty="0" smtClean="0">
                <a:effectLst>
                  <a:outerShdw blurRad="38100" dist="38100" dir="2700000" algn="tl">
                    <a:srgbClr val="C0C0C0"/>
                  </a:outerShdw>
                </a:effectLst>
              </a:rPr>
              <a:t/>
            </a:r>
            <a:br>
              <a:rPr lang="fr-FR" b="1" u="sng" dirty="0" smtClean="0">
                <a:effectLst>
                  <a:outerShdw blurRad="38100" dist="38100" dir="2700000" algn="tl">
                    <a:srgbClr val="C0C0C0"/>
                  </a:outerShdw>
                </a:effectLst>
              </a:rPr>
            </a:br>
            <a:endParaRPr lang="fr-FR" sz="5400" dirty="0" smtClean="0">
              <a:latin typeface="Berlin Sans FB Dem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539552" y="836712"/>
            <a:ext cx="7991475" cy="4464869"/>
          </a:xfrm>
        </p:spPr>
        <p:txBody>
          <a:bodyPr anchor="ctr">
            <a:normAutofit fontScale="90000"/>
          </a:bodyPr>
          <a:lstStyle/>
          <a:p>
            <a:pPr>
              <a:buFont typeface="Wingdings" pitchFamily="2" charset="2"/>
              <a:buChar char="Ø"/>
            </a:pPr>
            <a:r>
              <a:rPr lang="fr-FR" sz="2800" b="1" dirty="0" smtClean="0">
                <a:latin typeface="Tw Cen MT" pitchFamily="34" charset="0"/>
              </a:rPr>
              <a:t> </a:t>
            </a:r>
            <a:r>
              <a:rPr lang="fr-CA" sz="2800" dirty="0" smtClean="0">
                <a:solidFill>
                  <a:schemeClr val="tx1"/>
                </a:solidFill>
              </a:rPr>
              <a:t>Au niveau de l'entité qui a un message à diffuser, le coût et l'environnement technique changent et inaugure une double obligation: </a:t>
            </a:r>
            <a:br>
              <a:rPr lang="fr-CA" sz="2800" dirty="0" smtClean="0">
                <a:solidFill>
                  <a:schemeClr val="tx1"/>
                </a:solidFill>
              </a:rPr>
            </a:br>
            <a:r>
              <a:rPr lang="fr-CA" sz="2800" dirty="0" smtClean="0">
                <a:solidFill>
                  <a:schemeClr val="tx1"/>
                </a:solidFill>
              </a:rPr>
              <a:t> </a:t>
            </a:r>
            <a:br>
              <a:rPr lang="fr-CA" sz="2800" dirty="0" smtClean="0">
                <a:solidFill>
                  <a:schemeClr val="tx1"/>
                </a:solidFill>
              </a:rPr>
            </a:br>
            <a:r>
              <a:rPr lang="fr-CA" sz="2800" dirty="0" smtClean="0">
                <a:solidFill>
                  <a:schemeClr val="tx1"/>
                </a:solidFill>
              </a:rPr>
              <a:t>-celle de transiter par un prestataire,</a:t>
            </a:r>
            <a:br>
              <a:rPr lang="fr-CA" sz="2800" dirty="0" smtClean="0">
                <a:solidFill>
                  <a:schemeClr val="tx1"/>
                </a:solidFill>
              </a:rPr>
            </a:br>
            <a:r>
              <a:rPr lang="fr-CA" sz="2800" dirty="0" smtClean="0">
                <a:solidFill>
                  <a:schemeClr val="tx1"/>
                </a:solidFill>
              </a:rPr>
              <a:t/>
            </a:r>
            <a:br>
              <a:rPr lang="fr-CA" sz="2800" dirty="0" smtClean="0">
                <a:solidFill>
                  <a:schemeClr val="tx1"/>
                </a:solidFill>
              </a:rPr>
            </a:br>
            <a:r>
              <a:rPr lang="fr-CA" sz="2800" dirty="0" smtClean="0">
                <a:solidFill>
                  <a:schemeClr val="tx1"/>
                </a:solidFill>
              </a:rPr>
              <a:t>-celle de s’allier avec autres radios pour être diffusé. </a:t>
            </a:r>
            <a:br>
              <a:rPr lang="fr-CA" sz="2800" dirty="0" smtClean="0">
                <a:solidFill>
                  <a:schemeClr val="tx1"/>
                </a:solidFill>
              </a:rPr>
            </a:br>
            <a:r>
              <a:rPr lang="fr-CA" sz="2800" dirty="0" smtClean="0">
                <a:solidFill>
                  <a:schemeClr val="tx1"/>
                </a:solidFill>
              </a:rPr>
              <a:t/>
            </a:r>
            <a:br>
              <a:rPr lang="fr-CA" sz="2800" dirty="0" smtClean="0">
                <a:solidFill>
                  <a:schemeClr val="tx1"/>
                </a:solidFill>
              </a:rPr>
            </a:br>
            <a:r>
              <a:rPr lang="fr-CA" sz="2800" dirty="0" smtClean="0">
                <a:solidFill>
                  <a:schemeClr val="tx1"/>
                </a:solidFill>
              </a:rPr>
              <a:t>Les tarifs des multiplexeurs seront fonction de la qualité d’écoute et de la nature des « données associées » </a:t>
            </a:r>
            <a:r>
              <a:rPr lang="fr-FR" sz="3600" dirty="0" smtClean="0">
                <a:solidFill>
                  <a:srgbClr val="003399"/>
                </a:solidFill>
                <a:latin typeface="Tw Cen MT" pitchFamily="34" charset="0"/>
                <a:cs typeface="Times New Roman" pitchFamily="18" charset="0"/>
              </a:rPr>
              <a:t/>
            </a:r>
            <a:br>
              <a:rPr lang="fr-FR" sz="3600" dirty="0" smtClean="0">
                <a:solidFill>
                  <a:srgbClr val="003399"/>
                </a:solidFill>
                <a:latin typeface="Tw Cen MT" pitchFamily="34" charset="0"/>
                <a:cs typeface="Times New Roman" pitchFamily="18" charset="0"/>
              </a:rPr>
            </a:br>
            <a:endParaRPr lang="fr-FR" sz="40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152525" y="1196975"/>
            <a:ext cx="7991475" cy="5256213"/>
          </a:xfrm>
        </p:spPr>
        <p:txBody>
          <a:bodyPr anchor="ctr"/>
          <a:lstStyle/>
          <a:p>
            <a:r>
              <a:rPr lang="fr-CA" sz="2800" dirty="0" smtClean="0">
                <a:solidFill>
                  <a:schemeClr val="tx1"/>
                </a:solidFill>
              </a:rPr>
              <a:t>il existe donc un risque certain que ces prestataires privés jouent un rôle dans l’attribution des places des radios (ce qui était en FM du ressort de l’autorité de régulation).» </a:t>
            </a:r>
            <a:r>
              <a:rPr lang="fr-CA" sz="3600" dirty="0" smtClean="0">
                <a:solidFill>
                  <a:schemeClr val="tx1"/>
                </a:solidFill>
              </a:rPr>
              <a:t/>
            </a:r>
            <a:br>
              <a:rPr lang="fr-CA" sz="3600" dirty="0" smtClean="0">
                <a:solidFill>
                  <a:schemeClr val="tx1"/>
                </a:solidFill>
              </a:rPr>
            </a:br>
            <a:r>
              <a:rPr lang="fr-CA" sz="3600" dirty="0" smtClean="0">
                <a:solidFill>
                  <a:schemeClr val="tx1"/>
                </a:solidFill>
              </a:rPr>
              <a:t/>
            </a:r>
            <a:br>
              <a:rPr lang="fr-CA" sz="3600" dirty="0" smtClean="0">
                <a:solidFill>
                  <a:schemeClr val="tx1"/>
                </a:solidFill>
              </a:rPr>
            </a:br>
            <a:r>
              <a:rPr lang="fr-CA" sz="2800" dirty="0" err="1" smtClean="0">
                <a:solidFill>
                  <a:schemeClr val="tx1"/>
                </a:solidFill>
              </a:rPr>
              <a:t>Ecouter</a:t>
            </a:r>
            <a:r>
              <a:rPr lang="fr-CA" sz="2800" dirty="0" smtClean="0">
                <a:solidFill>
                  <a:schemeClr val="tx1"/>
                </a:solidFill>
              </a:rPr>
              <a:t> la radio numérique nécessite un nouveau  matériel spécifique.</a:t>
            </a:r>
            <a:r>
              <a:rPr lang="fr-CA" sz="3600" dirty="0" smtClean="0">
                <a:solidFill>
                  <a:schemeClr val="tx1"/>
                </a:solidFill>
              </a:rPr>
              <a:t/>
            </a:r>
            <a:br>
              <a:rPr lang="fr-CA" sz="3600" dirty="0" smtClean="0">
                <a:solidFill>
                  <a:schemeClr val="tx1"/>
                </a:solidFill>
              </a:rPr>
            </a:br>
            <a:r>
              <a:rPr lang="fr-FR" sz="3600" dirty="0" smtClean="0">
                <a:solidFill>
                  <a:srgbClr val="003399"/>
                </a:solidFill>
                <a:latin typeface="Tw Cen MT" pitchFamily="34" charset="0"/>
                <a:cs typeface="Times New Roman" pitchFamily="18" charset="0"/>
              </a:rPr>
              <a:t/>
            </a:r>
            <a:br>
              <a:rPr lang="fr-FR" sz="3600" dirty="0" smtClean="0">
                <a:solidFill>
                  <a:srgbClr val="003399"/>
                </a:solidFill>
                <a:latin typeface="Tw Cen MT" pitchFamily="34" charset="0"/>
                <a:cs typeface="Times New Roman" pitchFamily="18" charset="0"/>
              </a:rPr>
            </a:br>
            <a:endParaRPr lang="fr-FR" sz="4000"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850"/>
            <a:ext cx="8229600" cy="707926"/>
          </a:xfrm>
        </p:spPr>
        <p:txBody>
          <a:bodyPr/>
          <a:lstStyle/>
          <a:p>
            <a:pPr algn="ctr"/>
            <a:r>
              <a:rPr lang="en-CA" b="1" dirty="0" smtClean="0">
                <a:solidFill>
                  <a:srgbClr val="FF0000"/>
                </a:solidFill>
              </a:rPr>
              <a:t>NORMES</a:t>
            </a:r>
            <a:endParaRPr lang="fr-CA" b="1" dirty="0">
              <a:solidFill>
                <a:srgbClr val="FF0000"/>
              </a:solidFill>
            </a:endParaRPr>
          </a:p>
        </p:txBody>
      </p:sp>
      <p:sp>
        <p:nvSpPr>
          <p:cNvPr id="3" name="Espace réservé du contenu 2"/>
          <p:cNvSpPr>
            <a:spLocks noGrp="1"/>
          </p:cNvSpPr>
          <p:nvPr>
            <p:ph sz="quarter" idx="1"/>
          </p:nvPr>
        </p:nvSpPr>
        <p:spPr>
          <a:xfrm>
            <a:off x="0" y="1772817"/>
            <a:ext cx="8640960" cy="5085183"/>
          </a:xfrm>
        </p:spPr>
        <p:txBody>
          <a:bodyPr>
            <a:normAutofit lnSpcReduction="10000"/>
          </a:bodyPr>
          <a:lstStyle/>
          <a:p>
            <a:r>
              <a:rPr lang="fr-CA" dirty="0" smtClean="0"/>
              <a:t>Le </a:t>
            </a:r>
            <a:r>
              <a:rPr lang="fr-FR" sz="2800" b="1" dirty="0" smtClean="0"/>
              <a:t>DAB</a:t>
            </a:r>
            <a:r>
              <a:rPr lang="fr-FR" sz="2800" dirty="0" smtClean="0"/>
              <a:t> (ou </a:t>
            </a:r>
            <a:r>
              <a:rPr lang="fr-FR" sz="2800" b="1" dirty="0" smtClean="0"/>
              <a:t>T- DAB) </a:t>
            </a:r>
            <a:r>
              <a:rPr lang="fr-FR" sz="2800" dirty="0" smtClean="0"/>
              <a:t>: </a:t>
            </a:r>
            <a:r>
              <a:rPr lang="fr-FR" sz="2800" dirty="0" err="1" smtClean="0"/>
              <a:t>Terrestrial</a:t>
            </a:r>
            <a:r>
              <a:rPr lang="fr-FR" sz="2800" dirty="0" smtClean="0"/>
              <a:t> Digital Audio </a:t>
            </a:r>
            <a:r>
              <a:rPr lang="fr-FR" sz="2800" dirty="0" err="1" smtClean="0"/>
              <a:t>Broadcasting</a:t>
            </a:r>
            <a:r>
              <a:rPr lang="fr-FR" sz="2800" dirty="0" smtClean="0"/>
              <a:t>: Norme concernant la diffusion de programmes numériques radios. Dans ses versions étendues, le DAB devient de plus en plus un multimédia, capable de traiter des données provenant de sources sonores, visuelles (images vidéo, infographie).</a:t>
            </a:r>
          </a:p>
          <a:p>
            <a:r>
              <a:rPr lang="fr-FR" sz="2800" b="1" dirty="0" smtClean="0"/>
              <a:t>DAB+ </a:t>
            </a:r>
            <a:r>
              <a:rPr lang="fr-FR" sz="2800" dirty="0" smtClean="0"/>
              <a:t>: Digital Audio </a:t>
            </a:r>
            <a:r>
              <a:rPr lang="fr-FR" sz="2800" dirty="0" err="1" smtClean="0"/>
              <a:t>Broadcasting</a:t>
            </a:r>
            <a:r>
              <a:rPr lang="fr-FR" sz="2800" dirty="0" smtClean="0"/>
              <a:t>. Format DAB avec la norme de  compression MPEG4. Accepte à peu près deux fois plus de chaînes que le </a:t>
            </a:r>
            <a:r>
              <a:rPr lang="fr-FR" sz="2800" b="1" dirty="0" smtClean="0"/>
              <a:t>DAB</a:t>
            </a:r>
            <a:r>
              <a:rPr lang="fr-FR" sz="2800" dirty="0" smtClean="0"/>
              <a:t> classique qui fonctionne avec la norme de compression MPEG2</a:t>
            </a:r>
            <a:r>
              <a:rPr lang="fr-CA" dirty="0" smtClean="0"/>
              <a:t> </a:t>
            </a:r>
          </a:p>
          <a:p>
            <a:endParaRPr lang="fr-C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67544" y="1052736"/>
            <a:ext cx="8229600" cy="5400600"/>
          </a:xfrm>
        </p:spPr>
        <p:txBody>
          <a:bodyPr/>
          <a:lstStyle/>
          <a:p>
            <a:r>
              <a:rPr lang="fr-CA" dirty="0" smtClean="0"/>
              <a:t>Le DAB ou le DAB+ ont été choisis par tous les pays d'Europe qui diffusent de la radio numérique terrestre, de façon définitive ou en essai.</a:t>
            </a:r>
          </a:p>
          <a:p>
            <a:r>
              <a:rPr lang="fr-CA" dirty="0" smtClean="0"/>
              <a:t>Seule exception, la France, qui a choisi la norme ou     T-DMB (choix qui se semble pas faire l’unanimité)</a:t>
            </a:r>
          </a:p>
          <a:p>
            <a:r>
              <a:rPr lang="fr-CA" dirty="0" smtClean="0"/>
              <a:t>Le T-DMB est un système de diffusion multimédia basé uniquement sur des émetteurs terrestres (a contrario du S-DMB qui utilise une diffusion satellite en complément);</a:t>
            </a:r>
          </a:p>
          <a:p>
            <a:r>
              <a:rPr lang="fr-CA" dirty="0" smtClean="0"/>
              <a:t>En termes de déploiement, la Corée du Sud est clairement le chef de fil de cette technologie.</a:t>
            </a:r>
            <a:endParaRPr lang="fr-CA"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764704"/>
            <a:ext cx="8229600" cy="635918"/>
          </a:xfrm>
        </p:spPr>
        <p:txBody>
          <a:bodyPr/>
          <a:lstStyle/>
          <a:p>
            <a:pPr algn="ctr"/>
            <a:r>
              <a:rPr lang="fr-CA" b="1" dirty="0" smtClean="0">
                <a:solidFill>
                  <a:srgbClr val="FF0000"/>
                </a:solidFill>
              </a:rPr>
              <a:t>Bandes de fréquence</a:t>
            </a:r>
            <a:endParaRPr lang="fr-CA" b="1" dirty="0">
              <a:solidFill>
                <a:srgbClr val="FF0000"/>
              </a:solidFill>
            </a:endParaRPr>
          </a:p>
        </p:txBody>
      </p:sp>
      <p:sp>
        <p:nvSpPr>
          <p:cNvPr id="3" name="Espace réservé du contenu 2"/>
          <p:cNvSpPr>
            <a:spLocks noGrp="1"/>
          </p:cNvSpPr>
          <p:nvPr>
            <p:ph sz="quarter" idx="1"/>
          </p:nvPr>
        </p:nvSpPr>
        <p:spPr>
          <a:xfrm>
            <a:off x="467544" y="1412776"/>
            <a:ext cx="8229600" cy="4983832"/>
          </a:xfrm>
        </p:spPr>
        <p:txBody>
          <a:bodyPr/>
          <a:lstStyle/>
          <a:p>
            <a:r>
              <a:rPr lang="fr-CA" dirty="0" smtClean="0"/>
              <a:t>Les bandes de fréquence utilisables en T-DMB sont la bande III et la bande L.</a:t>
            </a:r>
          </a:p>
          <a:p>
            <a:r>
              <a:rPr lang="fr-CA" b="1" dirty="0" smtClean="0"/>
              <a:t>La bande III :  </a:t>
            </a:r>
            <a:r>
              <a:rPr lang="fr-CA" dirty="0" smtClean="0"/>
              <a:t> 174 MHz à 230 MHz</a:t>
            </a:r>
          </a:p>
          <a:p>
            <a:r>
              <a:rPr lang="fr-CA" dirty="0" smtClean="0"/>
              <a:t>- Répartition en 26 blocs d'une largeur de bande de 1,536 MHz chacun;</a:t>
            </a:r>
          </a:p>
          <a:p>
            <a:r>
              <a:rPr lang="fr-CA" b="1" dirty="0" smtClean="0"/>
              <a:t>La bande L : </a:t>
            </a:r>
            <a:r>
              <a:rPr lang="fr-CA" dirty="0" smtClean="0"/>
              <a:t> 1452 MHz à 1492 MHz</a:t>
            </a:r>
          </a:p>
          <a:p>
            <a:r>
              <a:rPr lang="fr-CA" dirty="0" smtClean="0"/>
              <a:t>- Répartition en 23 blocs d'une largeur de bande de 1,536 MHz chacun, pour la partie terrestre.</a:t>
            </a:r>
          </a:p>
          <a:p>
            <a:endParaRPr lang="fr-CA"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764704"/>
            <a:ext cx="8640960" cy="792088"/>
          </a:xfrm>
        </p:spPr>
        <p:txBody>
          <a:bodyPr/>
          <a:lstStyle/>
          <a:p>
            <a:pPr algn="ctr"/>
            <a:r>
              <a:rPr lang="fr-CA" b="1" dirty="0" smtClean="0">
                <a:solidFill>
                  <a:srgbClr val="FF0000"/>
                </a:solidFill>
              </a:rPr>
              <a:t>Débit et capacité en programmes</a:t>
            </a:r>
            <a:endParaRPr lang="fr-CA" b="1" dirty="0">
              <a:solidFill>
                <a:srgbClr val="FF0000"/>
              </a:solidFill>
            </a:endParaRPr>
          </a:p>
        </p:txBody>
      </p:sp>
      <p:sp>
        <p:nvSpPr>
          <p:cNvPr id="3" name="Espace réservé du contenu 2"/>
          <p:cNvSpPr>
            <a:spLocks noGrp="1"/>
          </p:cNvSpPr>
          <p:nvPr>
            <p:ph sz="quarter" idx="1"/>
          </p:nvPr>
        </p:nvSpPr>
        <p:spPr>
          <a:xfrm>
            <a:off x="395536" y="1988840"/>
            <a:ext cx="8229600" cy="4536504"/>
          </a:xfrm>
        </p:spPr>
        <p:txBody>
          <a:bodyPr/>
          <a:lstStyle/>
          <a:p>
            <a:r>
              <a:rPr lang="fr-CA" dirty="0" smtClean="0"/>
              <a:t>Il est possible de diffuser 7 à 16 programmes radio au sein d'un même multiplex, selon la qualité (mono, stéréo) et du niveau de service (débits).</a:t>
            </a:r>
          </a:p>
          <a:p>
            <a:r>
              <a:rPr lang="fr-CA" b="1" dirty="0" smtClean="0"/>
              <a:t>Le débit utile d’un multiplex est de </a:t>
            </a:r>
            <a:r>
              <a:rPr lang="fr-CA" dirty="0" smtClean="0"/>
              <a:t>1 152 Mbit/s. Pour chaque multiplex, 4 débits sous-canal sont proposés : 72, 96, 128 et 160 Kbps, les débits conditionnant le nombre de programmes possibles au sein d’un multiplex, par exemple un </a:t>
            </a:r>
            <a:r>
              <a:rPr lang="fr-CA" dirty="0" err="1" smtClean="0"/>
              <a:t>mux</a:t>
            </a:r>
            <a:r>
              <a:rPr lang="fr-CA" dirty="0" smtClean="0"/>
              <a:t> peut être constitué de 9 programmes de 128 Kbps.</a:t>
            </a:r>
            <a:endParaRPr lang="fr-C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2204864"/>
            <a:ext cx="8229600" cy="1143000"/>
          </a:xfrm>
        </p:spPr>
        <p:txBody>
          <a:bodyPr/>
          <a:lstStyle/>
          <a:p>
            <a:pPr algn="ctr"/>
            <a:r>
              <a:rPr lang="en-CA" b="1" dirty="0" smtClean="0">
                <a:solidFill>
                  <a:srgbClr val="FF0000"/>
                </a:solidFill>
              </a:rPr>
              <a:t>WEB RADIO</a:t>
            </a:r>
            <a:endParaRPr lang="fr-CA" b="1"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23528" y="1556792"/>
            <a:ext cx="8445624" cy="4824536"/>
          </a:xfrm>
        </p:spPr>
        <p:txBody>
          <a:bodyPr/>
          <a:lstStyle/>
          <a:p>
            <a:r>
              <a:rPr lang="fr-CA" dirty="0" smtClean="0"/>
              <a:t>Une </a:t>
            </a:r>
            <a:r>
              <a:rPr lang="fr-CA" b="1" dirty="0" err="1" smtClean="0"/>
              <a:t>webradio</a:t>
            </a:r>
            <a:r>
              <a:rPr lang="fr-CA" dirty="0" smtClean="0"/>
              <a:t>, ou </a:t>
            </a:r>
            <a:r>
              <a:rPr lang="fr-CA" b="1" dirty="0" err="1" smtClean="0"/>
              <a:t>netradios</a:t>
            </a:r>
            <a:r>
              <a:rPr lang="fr-CA" dirty="0" smtClean="0"/>
              <a:t>, est une station radio diffusée sur </a:t>
            </a:r>
            <a:r>
              <a:rPr lang="fr-CA" dirty="0" smtClean="0">
                <a:solidFill>
                  <a:srgbClr val="FF0000"/>
                </a:solidFill>
              </a:rPr>
              <a:t>Internet</a:t>
            </a:r>
            <a:r>
              <a:rPr lang="fr-CA" dirty="0" smtClean="0"/>
              <a:t> grâce à la technologie de </a:t>
            </a:r>
            <a:r>
              <a:rPr lang="fr-CA" dirty="0" smtClean="0">
                <a:solidFill>
                  <a:srgbClr val="FF0000"/>
                </a:solidFill>
              </a:rPr>
              <a:t>la lecture en continu</a:t>
            </a:r>
            <a:r>
              <a:rPr lang="fr-CA" dirty="0" smtClean="0"/>
              <a:t> (Streaming)</a:t>
            </a:r>
          </a:p>
          <a:p>
            <a:r>
              <a:rPr lang="fr-CA" dirty="0" smtClean="0"/>
              <a:t>Comme pour les stations de radio classiques, il existe des </a:t>
            </a:r>
            <a:r>
              <a:rPr lang="fr-CA" dirty="0" err="1" smtClean="0"/>
              <a:t>webradios</a:t>
            </a:r>
            <a:r>
              <a:rPr lang="fr-CA" dirty="0" smtClean="0"/>
              <a:t> généralistes et d'autres de type thématique. Ceci est d'autant plus facile que les émissions ne sont pas soumises à des quotas comme ceux imposés aux </a:t>
            </a:r>
            <a:r>
              <a:rPr lang="fr-CA" dirty="0" smtClean="0">
                <a:solidFill>
                  <a:srgbClr val="FF0000"/>
                </a:solidFill>
              </a:rPr>
              <a:t>radios FM</a:t>
            </a:r>
            <a:r>
              <a:rPr lang="fr-CA" dirty="0" smtClean="0"/>
              <a:t>. Il en existe des milliers car, techniquement, n'importe qui peut créer sa propre station de radio.</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850"/>
            <a:ext cx="8229600" cy="707926"/>
          </a:xfrm>
        </p:spPr>
        <p:txBody>
          <a:bodyPr/>
          <a:lstStyle/>
          <a:p>
            <a:pPr algn="ctr"/>
            <a:r>
              <a:rPr lang="fr-CA" b="1" dirty="0" smtClean="0">
                <a:solidFill>
                  <a:srgbClr val="FF0000"/>
                </a:solidFill>
              </a:rPr>
              <a:t>Écouter une </a:t>
            </a:r>
            <a:r>
              <a:rPr lang="fr-CA" b="1" dirty="0" err="1" smtClean="0">
                <a:solidFill>
                  <a:srgbClr val="FF0000"/>
                </a:solidFill>
              </a:rPr>
              <a:t>webradio</a:t>
            </a:r>
            <a:endParaRPr lang="fr-CA" dirty="0">
              <a:solidFill>
                <a:srgbClr val="FF0000"/>
              </a:solidFill>
            </a:endParaRPr>
          </a:p>
        </p:txBody>
      </p:sp>
      <p:sp>
        <p:nvSpPr>
          <p:cNvPr id="3" name="Espace réservé du contenu 2"/>
          <p:cNvSpPr>
            <a:spLocks noGrp="1"/>
          </p:cNvSpPr>
          <p:nvPr>
            <p:ph sz="quarter" idx="1"/>
          </p:nvPr>
        </p:nvSpPr>
        <p:spPr>
          <a:xfrm>
            <a:off x="251520" y="1484784"/>
            <a:ext cx="8640960" cy="4824536"/>
          </a:xfrm>
        </p:spPr>
        <p:txBody>
          <a:bodyPr/>
          <a:lstStyle/>
          <a:p>
            <a:pPr>
              <a:buNone/>
            </a:pPr>
            <a:r>
              <a:rPr lang="fr-CA" dirty="0" smtClean="0"/>
              <a:t>Pour écouter une </a:t>
            </a:r>
            <a:r>
              <a:rPr lang="fr-CA" dirty="0" err="1" smtClean="0"/>
              <a:t>webradio</a:t>
            </a:r>
            <a:r>
              <a:rPr lang="fr-CA" dirty="0" smtClean="0"/>
              <a:t>, il suffit d'un  </a:t>
            </a:r>
            <a:r>
              <a:rPr lang="fr-CA" b="1" dirty="0" smtClean="0">
                <a:solidFill>
                  <a:schemeClr val="accent1"/>
                </a:solidFill>
              </a:rPr>
              <a:t>ordinateur</a:t>
            </a:r>
            <a:r>
              <a:rPr lang="fr-CA" dirty="0" smtClean="0"/>
              <a:t> équipé d’un lecteur multimédia  adapté et d'une connexion Internet ayant une bande passante  suffisante.</a:t>
            </a:r>
          </a:p>
          <a:p>
            <a:pPr>
              <a:buNone/>
            </a:pPr>
            <a:r>
              <a:rPr lang="fr-CA" b="1" dirty="0" smtClean="0">
                <a:solidFill>
                  <a:schemeClr val="accent1"/>
                </a:solidFill>
              </a:rPr>
              <a:t> </a:t>
            </a:r>
            <a:r>
              <a:rPr lang="fr-CA" dirty="0" smtClean="0"/>
              <a:t>Ou d’un </a:t>
            </a:r>
            <a:r>
              <a:rPr lang="fr-CA" b="1" dirty="0" smtClean="0">
                <a:solidFill>
                  <a:schemeClr val="accent1"/>
                </a:solidFill>
              </a:rPr>
              <a:t>Poste Radio Internet</a:t>
            </a:r>
          </a:p>
          <a:p>
            <a:r>
              <a:rPr lang="fr-CA" dirty="0" smtClean="0"/>
              <a:t>Il s'agit d'une radio capable de traduire un flux d'information reçu à travers l’Internet en ondes sonores, sans le secours d'un ordinateur</a:t>
            </a:r>
            <a:r>
              <a:rPr lang="fr-CA" baseline="30000" dirty="0" smtClean="0">
                <a:hlinkClick r:id="rId2"/>
              </a:rPr>
              <a:t>1</a:t>
            </a:r>
            <a:r>
              <a:rPr lang="fr-CA" dirty="0" smtClean="0"/>
              <a:t>.</a:t>
            </a:r>
          </a:p>
          <a:p>
            <a:pPr lvl="0"/>
            <a:r>
              <a:rPr lang="fr-CA" dirty="0" smtClean="0"/>
              <a:t>Configuration : la radio doit être connectée à un réseau local, souvent par modem routeur </a:t>
            </a:r>
            <a:r>
              <a:rPr lang="fr-CA" dirty="0" err="1" smtClean="0"/>
              <a:t>Wi-Fi</a:t>
            </a:r>
            <a:r>
              <a:rPr lang="fr-CA" dirty="0" smtClean="0"/>
              <a:t> (elle peut ainsi être placée à n'importe quel endroit accessible au réseau </a:t>
            </a:r>
            <a:r>
              <a:rPr lang="fr-CA" dirty="0" err="1" smtClean="0"/>
              <a:t>Wi-Fi</a:t>
            </a:r>
            <a:r>
              <a:rPr lang="fr-CA" dirty="0" smtClean="0"/>
              <a:t>  et plus rarement par câble.</a:t>
            </a:r>
          </a:p>
          <a:p>
            <a:endParaRPr lang="fr-CA" dirty="0" smtClean="0"/>
          </a:p>
          <a:p>
            <a:endParaRPr lang="fr-C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http://upload.wikimedia.org/wikipedia/commons/thumb/3/36/A_Kerbango.jpg/220px-A_Kerbango.jpg">
            <a:hlinkClick r:id="rId2"/>
          </p:cNvPr>
          <p:cNvPicPr>
            <a:picLocks noGrp="1"/>
          </p:cNvPicPr>
          <p:nvPr>
            <p:ph sz="quarter" idx="1"/>
          </p:nvPr>
        </p:nvPicPr>
        <p:blipFill>
          <a:blip r:embed="rId3" cstate="print"/>
          <a:srcRect/>
          <a:stretch>
            <a:fillRect/>
          </a:stretch>
        </p:blipFill>
        <p:spPr bwMode="auto">
          <a:xfrm>
            <a:off x="2555776" y="2132856"/>
            <a:ext cx="3629248" cy="3260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04664"/>
            <a:ext cx="8229600" cy="1143000"/>
          </a:xfrm>
        </p:spPr>
        <p:txBody>
          <a:bodyPr/>
          <a:lstStyle/>
          <a:p>
            <a:pPr algn="ctr"/>
            <a:r>
              <a:rPr lang="en-CA" b="1" dirty="0" smtClean="0">
                <a:solidFill>
                  <a:srgbClr val="FF0000"/>
                </a:solidFill>
              </a:rPr>
              <a:t>La Radio se </a:t>
            </a:r>
            <a:r>
              <a:rPr lang="en-CA" b="1" dirty="0" err="1" smtClean="0">
                <a:solidFill>
                  <a:srgbClr val="FF0000"/>
                </a:solidFill>
              </a:rPr>
              <a:t>porte</a:t>
            </a:r>
            <a:r>
              <a:rPr lang="en-CA" b="1" dirty="0" smtClean="0">
                <a:solidFill>
                  <a:srgbClr val="FF0000"/>
                </a:solidFill>
              </a:rPr>
              <a:t> </a:t>
            </a:r>
            <a:r>
              <a:rPr lang="en-CA" b="1" dirty="0" err="1" smtClean="0">
                <a:solidFill>
                  <a:srgbClr val="FF0000"/>
                </a:solidFill>
              </a:rPr>
              <a:t>bien</a:t>
            </a:r>
            <a:endParaRPr lang="fr-CA" b="1" dirty="0">
              <a:solidFill>
                <a:srgbClr val="FF0000"/>
              </a:solidFill>
            </a:endParaRPr>
          </a:p>
        </p:txBody>
      </p:sp>
      <p:sp>
        <p:nvSpPr>
          <p:cNvPr id="3" name="Espace réservé du contenu 2"/>
          <p:cNvSpPr>
            <a:spLocks noGrp="1"/>
          </p:cNvSpPr>
          <p:nvPr>
            <p:ph sz="quarter" idx="1"/>
          </p:nvPr>
        </p:nvSpPr>
        <p:spPr>
          <a:xfrm>
            <a:off x="467544" y="1628800"/>
            <a:ext cx="8229600" cy="4389437"/>
          </a:xfrm>
        </p:spPr>
        <p:txBody>
          <a:bodyPr>
            <a:normAutofit lnSpcReduction="10000"/>
          </a:bodyPr>
          <a:lstStyle/>
          <a:p>
            <a:r>
              <a:rPr lang="fr-CA" sz="2800" dirty="0" smtClean="0"/>
              <a:t>La radio n’est pas en perte d’audience;</a:t>
            </a:r>
          </a:p>
          <a:p>
            <a:r>
              <a:rPr lang="fr-CA" sz="2800" dirty="0" smtClean="0"/>
              <a:t>Son succès n’a jamais été altéré par la télévision;</a:t>
            </a:r>
          </a:p>
          <a:p>
            <a:r>
              <a:rPr lang="fr-CA" sz="2800" dirty="0" smtClean="0"/>
              <a:t>Elle repose sur la gratuité;</a:t>
            </a:r>
          </a:p>
          <a:p>
            <a:r>
              <a:rPr lang="fr-CA" sz="2800" dirty="0" smtClean="0"/>
              <a:t>Mais c’est l’analogique qui nous met face à ses limites.</a:t>
            </a:r>
          </a:p>
          <a:p>
            <a:r>
              <a:rPr lang="fr-CA" sz="2800" dirty="0" smtClean="0"/>
              <a:t>La numérisation de la diffusion de la radio représente un enjeu de premier plan pour ce média dont le rôle est essentiel en matière de pluralisme et de diversité culturelle.</a:t>
            </a:r>
          </a:p>
          <a:p>
            <a:endParaRPr lang="fr-CA" sz="2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CA" b="1" dirty="0" smtClean="0">
                <a:solidFill>
                  <a:srgbClr val="FF0000"/>
                </a:solidFill>
              </a:rPr>
              <a:t>La diffusion</a:t>
            </a:r>
            <a:endParaRPr lang="fr-CA" dirty="0">
              <a:solidFill>
                <a:srgbClr val="FF0000"/>
              </a:solidFill>
            </a:endParaRPr>
          </a:p>
        </p:txBody>
      </p:sp>
      <p:sp>
        <p:nvSpPr>
          <p:cNvPr id="3" name="Espace réservé du contenu 2"/>
          <p:cNvSpPr>
            <a:spLocks noGrp="1"/>
          </p:cNvSpPr>
          <p:nvPr>
            <p:ph sz="quarter" idx="1"/>
          </p:nvPr>
        </p:nvSpPr>
        <p:spPr/>
        <p:txBody>
          <a:bodyPr/>
          <a:lstStyle/>
          <a:p>
            <a:r>
              <a:rPr lang="fr-CA" b="1" dirty="0" smtClean="0"/>
              <a:t>Modèle </a:t>
            </a:r>
            <a:r>
              <a:rPr lang="fr-CA" b="1" dirty="0" err="1" smtClean="0"/>
              <a:t>Client-Serveur</a:t>
            </a:r>
            <a:endParaRPr lang="fr-CA" b="1" dirty="0" smtClean="0"/>
          </a:p>
          <a:p>
            <a:pPr>
              <a:buNone/>
            </a:pPr>
            <a:r>
              <a:rPr lang="fr-CA" dirty="0" smtClean="0"/>
              <a:t>Dans ce modèle, une </a:t>
            </a:r>
            <a:r>
              <a:rPr lang="fr-CA" dirty="0" err="1" smtClean="0"/>
              <a:t>webradio</a:t>
            </a:r>
            <a:r>
              <a:rPr lang="fr-CA" dirty="0" smtClean="0"/>
              <a:t> génère un flux audio</a:t>
            </a:r>
          </a:p>
          <a:p>
            <a:pPr>
              <a:buNone/>
            </a:pPr>
            <a:r>
              <a:rPr lang="fr-CA" dirty="0" smtClean="0"/>
              <a:t>(voix des animateurs, chansons, jingles...) vers un</a:t>
            </a:r>
          </a:p>
          <a:p>
            <a:pPr>
              <a:buNone/>
            </a:pPr>
            <a:r>
              <a:rPr lang="fr-CA" dirty="0" smtClean="0"/>
              <a:t>serveur de lecture en continu qui se charge de le diffuser </a:t>
            </a:r>
          </a:p>
          <a:p>
            <a:pPr>
              <a:buNone/>
            </a:pPr>
            <a:r>
              <a:rPr lang="fr-CA" dirty="0" smtClean="0"/>
              <a:t>aux clients qui s'y connectent</a:t>
            </a:r>
          </a:p>
          <a:p>
            <a:pPr>
              <a:buNone/>
            </a:pPr>
            <a:endParaRPr lang="fr-CA" dirty="0"/>
          </a:p>
        </p:txBody>
      </p:sp>
      <p:pic>
        <p:nvPicPr>
          <p:cNvPr id="4" name="Image 3" descr="http://upload.wikimedia.org/wikipedia/commons/thumb/f/f2/Schema-webradio.png/220px-Schema-webradio.png">
            <a:hlinkClick r:id="rId2"/>
          </p:cNvPr>
          <p:cNvPicPr/>
          <p:nvPr/>
        </p:nvPicPr>
        <p:blipFill>
          <a:blip r:embed="rId3" cstate="print"/>
          <a:srcRect/>
          <a:stretch>
            <a:fillRect/>
          </a:stretch>
        </p:blipFill>
        <p:spPr bwMode="auto">
          <a:xfrm>
            <a:off x="3059832" y="4437112"/>
            <a:ext cx="3096344" cy="1656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836713"/>
            <a:ext cx="8229600" cy="5487888"/>
          </a:xfrm>
        </p:spPr>
        <p:txBody>
          <a:bodyPr/>
          <a:lstStyle/>
          <a:p>
            <a:r>
              <a:rPr lang="fr-CA" dirty="0" smtClean="0"/>
              <a:t>Ce modèle est le modèle le plus répandu. De nombreux hébergeurs proposent des offres de lecture en continu, et on peut citer un certain nombre de logiciels serveurs très répandus : </a:t>
            </a:r>
            <a:r>
              <a:rPr lang="fr-CA" b="1" dirty="0" err="1" smtClean="0"/>
              <a:t>SHOUTcast</a:t>
            </a:r>
            <a:r>
              <a:rPr lang="fr-CA" dirty="0" smtClean="0"/>
              <a:t> (commercial), </a:t>
            </a:r>
            <a:r>
              <a:rPr lang="fr-CA" b="1" dirty="0" err="1" smtClean="0"/>
              <a:t>Icecast</a:t>
            </a:r>
            <a:r>
              <a:rPr lang="fr-CA" dirty="0" smtClean="0"/>
              <a:t> (libre), </a:t>
            </a:r>
            <a:r>
              <a:rPr lang="fr-CA" b="1" dirty="0" smtClean="0"/>
              <a:t>Windows Media Server </a:t>
            </a:r>
            <a:r>
              <a:rPr lang="fr-CA" dirty="0" smtClean="0"/>
              <a:t>(commercial</a:t>
            </a:r>
            <a:r>
              <a:rPr lang="fr-CA" b="1" dirty="0" smtClean="0"/>
              <a:t>), Real Server </a:t>
            </a:r>
            <a:r>
              <a:rPr lang="fr-CA" dirty="0" smtClean="0"/>
              <a:t>(commercial). Le développement de l’ADSL et du haut débit en général a certainement contribué à ce succès, et a également permis l'apparition et la croissance de nombreuses </a:t>
            </a:r>
            <a:r>
              <a:rPr lang="fr-CA" dirty="0" err="1" smtClean="0"/>
              <a:t>webradios</a:t>
            </a:r>
            <a:r>
              <a:rPr lang="fr-CA" dirty="0" smtClean="0"/>
              <a:t>, qui peuvent désormais diffuser avec des débits meilleurs, et donc des qualités meilleures.</a:t>
            </a:r>
          </a:p>
          <a:p>
            <a:endParaRPr lang="fr-CA"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67544" y="1988840"/>
            <a:ext cx="8229600" cy="3096344"/>
          </a:xfrm>
        </p:spPr>
        <p:txBody>
          <a:bodyPr/>
          <a:lstStyle/>
          <a:p>
            <a:r>
              <a:rPr lang="fr-CA" dirty="0" smtClean="0"/>
              <a:t>Cependant, un certain nombre de critiques sont faites à l'égard du modèle client-serveur, et principalement de sa consommation de bande passante. Des alternatives à ce modèle (utilisé avec succès pour d'autres applications) ont été trouvées :</a:t>
            </a:r>
          </a:p>
          <a:p>
            <a:endParaRPr lang="fr-CA"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1556792"/>
            <a:ext cx="8229600" cy="4389437"/>
          </a:xfrm>
        </p:spPr>
        <p:txBody>
          <a:bodyPr/>
          <a:lstStyle/>
          <a:p>
            <a:r>
              <a:rPr lang="fr-CA" b="1" dirty="0" smtClean="0"/>
              <a:t>Modèle Peer-to-</a:t>
            </a:r>
            <a:r>
              <a:rPr lang="fr-CA" b="1" dirty="0" err="1" smtClean="0"/>
              <a:t>peer</a:t>
            </a:r>
            <a:r>
              <a:rPr lang="fr-CA" b="1" dirty="0" smtClean="0"/>
              <a:t> (P2P)</a:t>
            </a:r>
          </a:p>
          <a:p>
            <a:pPr>
              <a:buNone/>
            </a:pPr>
            <a:r>
              <a:rPr lang="fr-CA" dirty="0" smtClean="0"/>
              <a:t>	Le flux audio généré par la </a:t>
            </a:r>
            <a:r>
              <a:rPr lang="fr-CA" dirty="0" err="1" smtClean="0"/>
              <a:t>webradio</a:t>
            </a:r>
            <a:r>
              <a:rPr lang="fr-CA" dirty="0" smtClean="0"/>
              <a:t> est encodé et transmis par un premier nœud (souvent dénommé nœud racine) à un ou plusieurs autres nœuds.</a:t>
            </a:r>
          </a:p>
          <a:p>
            <a:pPr>
              <a:buNone/>
            </a:pPr>
            <a:r>
              <a:rPr lang="fr-CA" dirty="0" smtClean="0"/>
              <a:t>	</a:t>
            </a:r>
          </a:p>
          <a:p>
            <a:pPr>
              <a:buNone/>
            </a:pPr>
            <a:r>
              <a:rPr lang="fr-CA" dirty="0" smtClean="0"/>
              <a:t>	Le P2P est un modèle de réseau informatique proche du modèle Client- Serveur mais où chaque client est aussi un serveur.</a:t>
            </a:r>
            <a:endParaRPr lang="fr-CA"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67544" y="2348880"/>
            <a:ext cx="8229600" cy="2880320"/>
          </a:xfrm>
        </p:spPr>
        <p:txBody>
          <a:bodyPr/>
          <a:lstStyle/>
          <a:p>
            <a:r>
              <a:rPr lang="fr-CA" b="1" dirty="0" smtClean="0"/>
              <a:t>Modèle Multicast</a:t>
            </a:r>
          </a:p>
          <a:p>
            <a:r>
              <a:rPr lang="fr-CA" dirty="0" smtClean="0"/>
              <a:t>Le multicast résout en partie le problème de bande passante rencontré par les serveurs de lecture en continu : en effet, ceux-ci envoient un flux, qui est ensuite répété par les routeurs à chaque intersection</a:t>
            </a:r>
            <a:endParaRPr lang="fr-CA"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CA" b="1" dirty="0" smtClean="0">
                <a:solidFill>
                  <a:srgbClr val="FF0000"/>
                </a:solidFill>
              </a:rPr>
              <a:t>LE DRM</a:t>
            </a:r>
            <a:endParaRPr lang="fr-CA" b="1" dirty="0">
              <a:solidFill>
                <a:srgbClr val="FF0000"/>
              </a:solidFill>
            </a:endParaRPr>
          </a:p>
        </p:txBody>
      </p:sp>
      <p:sp>
        <p:nvSpPr>
          <p:cNvPr id="3" name="Espace réservé du contenu 2"/>
          <p:cNvSpPr>
            <a:spLocks noGrp="1"/>
          </p:cNvSpPr>
          <p:nvPr>
            <p:ph sz="quarter" idx="1"/>
          </p:nvPr>
        </p:nvSpPr>
        <p:spPr>
          <a:xfrm>
            <a:off x="395536" y="2468563"/>
            <a:ext cx="8229600" cy="2616621"/>
          </a:xfrm>
        </p:spPr>
        <p:txBody>
          <a:bodyPr/>
          <a:lstStyle/>
          <a:p>
            <a:r>
              <a:rPr lang="fr-CA" b="1" dirty="0" smtClean="0"/>
              <a:t>Le DRM (Digital Radio Mondiale) est une norme mondiale de diffusion numérique de programmes radio associés à des données multimédia.</a:t>
            </a:r>
            <a:endParaRPr lang="fr-CA"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51520" y="1484784"/>
            <a:ext cx="8640960" cy="4389437"/>
          </a:xfrm>
        </p:spPr>
        <p:txBody>
          <a:bodyPr/>
          <a:lstStyle/>
          <a:p>
            <a:pPr>
              <a:buNone/>
            </a:pPr>
            <a:r>
              <a:rPr lang="fr-CA" dirty="0" smtClean="0"/>
              <a:t>	Le DRM (Digital Radio Mondiale) est un système permettant de </a:t>
            </a:r>
            <a:r>
              <a:rPr lang="fr-CA" b="1" dirty="0" smtClean="0"/>
              <a:t>diffuser un signal radio numérique sur les bandes de fréquences utilisées par l’actuelle modulation d’amplitude, à savoir celles</a:t>
            </a:r>
          </a:p>
          <a:p>
            <a:pPr>
              <a:buNone/>
            </a:pPr>
            <a:r>
              <a:rPr lang="fr-CA" dirty="0" smtClean="0"/>
              <a:t>   inférieures à 30 MHz (les ondes longues, ondes moyennes et ondes courtes).</a:t>
            </a:r>
          </a:p>
          <a:p>
            <a:pPr>
              <a:buNone/>
            </a:pPr>
            <a:r>
              <a:rPr lang="fr-CA" b="1" dirty="0" smtClean="0"/>
              <a:t>	La norme DRM désigne un certain nombre de différents modes de radiodiffusion pouvant être divisés en deux groupes tel que décrit ci-dessous </a:t>
            </a:r>
          </a:p>
          <a:p>
            <a:pPr>
              <a:buNone/>
            </a:pPr>
            <a:endParaRPr lang="fr-CA"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1700808"/>
            <a:ext cx="8229600" cy="4389437"/>
          </a:xfrm>
        </p:spPr>
        <p:txBody>
          <a:bodyPr/>
          <a:lstStyle/>
          <a:p>
            <a:r>
              <a:rPr lang="fr-CA" dirty="0" smtClean="0"/>
              <a:t>Les modes « DRM30 » qui sont spécifiquement conçus pour utiliser les bandes de radiodiffusion AM inférieures à 30MHz, </a:t>
            </a:r>
          </a:p>
          <a:p>
            <a:pPr>
              <a:buNone/>
            </a:pPr>
            <a:endParaRPr lang="fr-CA" dirty="0" smtClean="0"/>
          </a:p>
          <a:p>
            <a:r>
              <a:rPr lang="fr-CA" dirty="0" smtClean="0"/>
              <a:t>Les modes « DRM+ » qui utilisent un spectre allant de 30MHz à la Bande IIIVHF, centré sur la radiodiffusion FM bande II</a:t>
            </a:r>
          </a:p>
          <a:p>
            <a:endParaRPr lang="fr-CA"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chives DT\TNT\RNT\Image.jpg"/>
          <p:cNvPicPr>
            <a:picLocks noGrp="1" noChangeAspect="1" noChangeArrowheads="1"/>
          </p:cNvPicPr>
          <p:nvPr>
            <p:ph sz="quarter" idx="1"/>
          </p:nvPr>
        </p:nvPicPr>
        <p:blipFill>
          <a:blip r:embed="rId2" cstate="print"/>
          <a:srcRect/>
          <a:stretch>
            <a:fillRect/>
          </a:stretch>
        </p:blipFill>
        <p:spPr bwMode="auto">
          <a:xfrm>
            <a:off x="575626" y="908720"/>
            <a:ext cx="8100830" cy="4032448"/>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579090"/>
          </a:xfrm>
        </p:spPr>
        <p:txBody>
          <a:bodyPr>
            <a:normAutofit fontScale="90000"/>
          </a:bodyPr>
          <a:lstStyle/>
          <a:p>
            <a:pPr algn="ctr"/>
            <a:r>
              <a:rPr lang="en-CA" sz="4000" dirty="0" smtClean="0">
                <a:solidFill>
                  <a:srgbClr val="FF0000"/>
                </a:solidFill>
              </a:rPr>
              <a:t>LES AVANTAGES DU DRM</a:t>
            </a:r>
            <a:endParaRPr lang="fr-CA" sz="4000" dirty="0">
              <a:solidFill>
                <a:srgbClr val="FF0000"/>
              </a:solidFill>
            </a:endParaRPr>
          </a:p>
        </p:txBody>
      </p:sp>
      <p:sp>
        <p:nvSpPr>
          <p:cNvPr id="3" name="Espace réservé du contenu 2"/>
          <p:cNvSpPr>
            <a:spLocks noGrp="1"/>
          </p:cNvSpPr>
          <p:nvPr>
            <p:ph sz="quarter" idx="1"/>
          </p:nvPr>
        </p:nvSpPr>
        <p:spPr>
          <a:xfrm>
            <a:off x="287016" y="1412776"/>
            <a:ext cx="8856984" cy="4968551"/>
          </a:xfrm>
        </p:spPr>
        <p:txBody>
          <a:bodyPr/>
          <a:lstStyle/>
          <a:p>
            <a:r>
              <a:rPr lang="fr-CA" dirty="0" smtClean="0"/>
              <a:t>La diffusion numérisée depuis les émetteurs est moins sensible aux aléas de propagation et permet </a:t>
            </a:r>
            <a:r>
              <a:rPr lang="fr-CA" b="1" dirty="0" smtClean="0"/>
              <a:t>d’améliorer la qualité du son</a:t>
            </a:r>
          </a:p>
          <a:p>
            <a:r>
              <a:rPr lang="fr-CA" dirty="0" smtClean="0"/>
              <a:t>Les problèmes d’évanouissement du signal (fading ou variation périodique de l’intensité) sont considérablement atténués grâce au mode de propagation en transmission </a:t>
            </a:r>
            <a:r>
              <a:rPr lang="fr-CA" b="1" dirty="0" smtClean="0"/>
              <a:t>COFDM(</a:t>
            </a:r>
            <a:r>
              <a:rPr lang="fr-CA" dirty="0" smtClean="0"/>
              <a:t>Multiplexe par division de fréquence orthogonale codée)</a:t>
            </a:r>
          </a:p>
          <a:p>
            <a:r>
              <a:rPr lang="fr-CA" dirty="0" smtClean="0"/>
              <a:t>Le DRM est un système numérique universel non-propriétaire » puisqu’il n’a pas été développé par un industriel en particulier, mais grâce aux efforts conjugués de tous les membres du consortium DRM</a:t>
            </a:r>
            <a:endParaRPr lang="fr-CA"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idx="4294967295"/>
          </p:nvPr>
        </p:nvSpPr>
        <p:spPr>
          <a:xfrm>
            <a:off x="576263" y="692150"/>
            <a:ext cx="8567737" cy="5256213"/>
          </a:xfrm>
        </p:spPr>
        <p:txBody>
          <a:bodyPr anchor="ctr">
            <a:normAutofit/>
          </a:bodyPr>
          <a:lstStyle/>
          <a:p>
            <a:pPr marL="274320" indent="-274320" algn="ctr" eaLnBrk="1" fontAlgn="auto" hangingPunct="1">
              <a:spcAft>
                <a:spcPts val="0"/>
              </a:spcAft>
              <a:buClr>
                <a:schemeClr val="accent3"/>
              </a:buClr>
              <a:buFont typeface="Wingdings 2" pitchFamily="18" charset="2"/>
              <a:buNone/>
              <a:defRPr/>
            </a:pPr>
            <a:r>
              <a:rPr lang="fr-FR" sz="4000" b="1" dirty="0" smtClean="0">
                <a:solidFill>
                  <a:srgbClr val="FF0000"/>
                </a:solidFill>
                <a:latin typeface="Tw Cen MT" pitchFamily="34" charset="0"/>
              </a:rPr>
              <a:t>La Radio Numérique </a:t>
            </a:r>
            <a:r>
              <a:rPr lang="fr-FR" sz="4000" b="1" dirty="0" smtClean="0">
                <a:latin typeface="Tw Cen MT" pitchFamily="34" charset="0"/>
              </a:rPr>
              <a:t>  </a:t>
            </a:r>
          </a:p>
          <a:p>
            <a:pPr marL="274320" indent="-274320" algn="ctr" eaLnBrk="1" fontAlgn="auto" hangingPunct="1">
              <a:spcAft>
                <a:spcPts val="0"/>
              </a:spcAft>
              <a:buClr>
                <a:schemeClr val="accent3"/>
              </a:buClr>
              <a:buFont typeface="Wingdings 2" pitchFamily="18" charset="2"/>
              <a:buNone/>
              <a:defRPr/>
            </a:pPr>
            <a:r>
              <a:rPr lang="fr-FR" sz="4000" dirty="0" smtClean="0">
                <a:latin typeface="Tw Cen MT" pitchFamily="34" charset="0"/>
              </a:rPr>
              <a:t>existe sous plusieurs formes:</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Radio Numérique de Terre        	 : RNT</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Le Digital Radio  Mondiale            	 : DRM</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Radio Numérique via l’Internet	 : Web radio</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Radio Numérique par satellite</a:t>
            </a:r>
          </a:p>
          <a:p>
            <a:pPr marL="274320" indent="-274320" eaLnBrk="1" fontAlgn="auto" hangingPunct="1">
              <a:spcAft>
                <a:spcPts val="0"/>
              </a:spcAft>
              <a:buClr>
                <a:schemeClr val="accent3"/>
              </a:buClr>
              <a:buFont typeface="Wingdings 2"/>
              <a:buChar char=""/>
              <a:defRPr/>
            </a:pPr>
            <a:r>
              <a:rPr lang="fr-FR" b="1" dirty="0" smtClean="0">
                <a:latin typeface="Tw Cen MT" pitchFamily="34" charset="0"/>
              </a:rPr>
              <a:t>La Radio Numérique par câble</a:t>
            </a:r>
          </a:p>
          <a:p>
            <a:pPr marL="274320" indent="-274320" eaLnBrk="1" fontAlgn="auto" hangingPunct="1">
              <a:spcAft>
                <a:spcPts val="0"/>
              </a:spcAft>
              <a:buClr>
                <a:schemeClr val="accent3"/>
              </a:buClr>
              <a:buFont typeface="Wingdings 2"/>
              <a:buChar char=""/>
              <a:defRPr/>
            </a:pPr>
            <a:endParaRPr lang="fr-FR" sz="2800" b="1" dirty="0" smtClean="0">
              <a:latin typeface="Berlin Sans FB Demi" pitchFamily="34" charset="0"/>
            </a:endParaRPr>
          </a:p>
          <a:p>
            <a:pPr marL="274320" indent="-274320" eaLnBrk="1" fontAlgn="auto" hangingPunct="1">
              <a:spcAft>
                <a:spcPts val="0"/>
              </a:spcAft>
              <a:buClr>
                <a:schemeClr val="accent3"/>
              </a:buClr>
              <a:buFont typeface="Wingdings 2"/>
              <a:buChar char=""/>
              <a:defRPr/>
            </a:pPr>
            <a:endParaRPr lang="fr-FR" dirty="0" smtClean="0">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67544" y="1700808"/>
            <a:ext cx="8229600" cy="4389437"/>
          </a:xfrm>
        </p:spPr>
        <p:txBody>
          <a:bodyPr/>
          <a:lstStyle/>
          <a:p>
            <a:r>
              <a:rPr lang="fr-CA" dirty="0" smtClean="0"/>
              <a:t>En bande VHF, DRM+ peut être configuré pour utiliser un spectre moins large que les diffusions en stéréo FM actuelle, avec les avantages potentiels supplémentaires d’une robustesse accrue et d’une plus grande couverture.</a:t>
            </a:r>
          </a:p>
          <a:p>
            <a:r>
              <a:rPr lang="fr-CA" dirty="0" smtClean="0"/>
              <a:t>Pour une même zone de couverture, un émetteur DRM a besoin d'environ 4 fois moins de puissance qu'un émetteur AM</a:t>
            </a:r>
            <a:endParaRPr lang="fr-CA"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20688"/>
            <a:ext cx="8229600" cy="651098"/>
          </a:xfrm>
        </p:spPr>
        <p:txBody>
          <a:bodyPr>
            <a:normAutofit fontScale="90000"/>
          </a:bodyPr>
          <a:lstStyle/>
          <a:p>
            <a:pPr algn="ctr"/>
            <a:r>
              <a:rPr lang="en-CA" sz="4000" b="1" dirty="0" smtClean="0">
                <a:solidFill>
                  <a:srgbClr val="FF0000"/>
                </a:solidFill>
              </a:rPr>
              <a:t>CODAGE SOURCE</a:t>
            </a:r>
            <a:endParaRPr lang="fr-CA" sz="4000" b="1" dirty="0">
              <a:solidFill>
                <a:srgbClr val="FF0000"/>
              </a:solidFill>
            </a:endParaRPr>
          </a:p>
        </p:txBody>
      </p:sp>
      <p:sp>
        <p:nvSpPr>
          <p:cNvPr id="3" name="Espace réservé du contenu 2"/>
          <p:cNvSpPr>
            <a:spLocks noGrp="1"/>
          </p:cNvSpPr>
          <p:nvPr>
            <p:ph sz="quarter" idx="1"/>
          </p:nvPr>
        </p:nvSpPr>
        <p:spPr>
          <a:xfrm>
            <a:off x="467544" y="1196752"/>
            <a:ext cx="8229600" cy="5256584"/>
          </a:xfrm>
        </p:spPr>
        <p:txBody>
          <a:bodyPr/>
          <a:lstStyle/>
          <a:p>
            <a:r>
              <a:rPr lang="fr-CA" dirty="0" smtClean="0"/>
              <a:t>Le consortium DRM préconise l’utilisation de </a:t>
            </a:r>
            <a:r>
              <a:rPr lang="fr-CA" b="1" dirty="0" smtClean="0"/>
              <a:t>codeurs audio MPEG-4 AAC performants </a:t>
            </a:r>
            <a:r>
              <a:rPr lang="fr-CA" dirty="0" smtClean="0"/>
              <a:t>qui </a:t>
            </a:r>
            <a:r>
              <a:rPr lang="fr-CA" b="1" dirty="0" smtClean="0"/>
              <a:t>apportent une excellente qualité sonore, même avec les faibles débits </a:t>
            </a:r>
            <a:r>
              <a:rPr lang="fr-CA" dirty="0" smtClean="0"/>
              <a:t>envisagés (inférieurs à 35 kb/s), et ce pour tous les usages.</a:t>
            </a:r>
          </a:p>
          <a:p>
            <a:r>
              <a:rPr lang="fr-CA" dirty="0" smtClean="0"/>
              <a:t>Les débits de donnée utiles atteints par DRM vont de 8 kbits/seconde à 20 kbits/seconde pour un canal de radiodiffusion standard (10kHz de largeur de bande) et peuvent même aller jusqu'à 72kbps en couplant plusieurs canaux. Le débit dépend aussi de plusieurs autres paramètres comme le niveau de robustesse souhaité (correction d'erreur), la puissance et les conditions de propagation. </a:t>
            </a:r>
            <a:endParaRPr lang="fr-CA"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539552" y="764704"/>
            <a:ext cx="8229600" cy="5688632"/>
          </a:xfrm>
        </p:spPr>
        <p:txBody>
          <a:bodyPr/>
          <a:lstStyle/>
          <a:p>
            <a:r>
              <a:rPr lang="fr-CA" dirty="0" smtClean="0"/>
              <a:t>Ainsi plusieurs possibilités existent dans DRM pour coder le signal audio, ce qu'on appelle le codage de source</a:t>
            </a:r>
          </a:p>
          <a:p>
            <a:r>
              <a:rPr lang="fr-CA" dirty="0" smtClean="0"/>
              <a:t>MPEG-2 AAC (Advanced Audio </a:t>
            </a:r>
            <a:r>
              <a:rPr lang="fr-CA" dirty="0" err="1" smtClean="0"/>
              <a:t>Coding</a:t>
            </a:r>
            <a:r>
              <a:rPr lang="fr-CA" dirty="0" smtClean="0"/>
              <a:t>) qui est un codage perceptuel adapté à la voix et à la musique comme MPEG-1/2 Layer 3 (mp3). </a:t>
            </a:r>
          </a:p>
          <a:p>
            <a:r>
              <a:rPr lang="fr-CA" dirty="0" smtClean="0"/>
              <a:t>MPEG-4 CELP qui est un codage prévu pour la voix </a:t>
            </a:r>
            <a:r>
              <a:rPr lang="fr-CA" smtClean="0"/>
              <a:t>uniquement mais </a:t>
            </a:r>
            <a:r>
              <a:rPr lang="fr-CA" dirty="0" smtClean="0"/>
              <a:t>possède un grande résistance aux erreurs et nécessite un faible débit de données. </a:t>
            </a:r>
          </a:p>
          <a:p>
            <a:r>
              <a:rPr lang="fr-CA" dirty="0" smtClean="0"/>
              <a:t>MPEG-4 HVXC qui est également un codage pour la voix mais qui nécessite un débit de donnée encore plus faible. </a:t>
            </a:r>
          </a:p>
          <a:p>
            <a:pPr>
              <a:buNone/>
            </a:pPr>
            <a:endParaRPr lang="fr-CA"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836712"/>
            <a:ext cx="8229600" cy="5472608"/>
          </a:xfrm>
        </p:spPr>
        <p:txBody>
          <a:bodyPr/>
          <a:lstStyle/>
          <a:p>
            <a:r>
              <a:rPr lang="fr-CA" dirty="0" smtClean="0"/>
              <a:t>SBR (Spectral </a:t>
            </a:r>
            <a:r>
              <a:rPr lang="fr-CA" dirty="0" err="1" smtClean="0"/>
              <a:t>Bandwidth</a:t>
            </a:r>
            <a:r>
              <a:rPr lang="fr-CA" dirty="0" smtClean="0"/>
              <a:t> </a:t>
            </a:r>
            <a:r>
              <a:rPr lang="fr-CA" dirty="0" err="1" smtClean="0"/>
              <a:t>Replication</a:t>
            </a:r>
            <a:r>
              <a:rPr lang="fr-CA" dirty="0" smtClean="0"/>
              <a:t>) qui est en fait une extension aux codeurs précédents et qui permet d'augmenter la largeur de bande et reproduire ainsi les fréquence aigües lorsque les débits de données sont faibles. </a:t>
            </a:r>
          </a:p>
          <a:p>
            <a:r>
              <a:rPr lang="fr-CA" dirty="0" smtClean="0"/>
              <a:t>Stéréo Paramétrique (PS) qui est une extension de SBR pour reproduire un signal stéréo. </a:t>
            </a:r>
          </a:p>
          <a:p>
            <a:r>
              <a:rPr lang="fr-CA" dirty="0" smtClean="0"/>
              <a:t>Le diffuseur peut ainsi choisir le mode qu'il souhaite en fonction de ses besoins. Le mode le plus couramment utilisé est le AAC+SBR qui permet une reproduction avec une qualité proche  de la diffusion FM. Celui-ci nécessite cependant un débit de donnée suffisant (au moins 17kbps)</a:t>
            </a:r>
            <a:endParaRPr lang="fr-CA"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620688"/>
            <a:ext cx="8229600" cy="648072"/>
          </a:xfrm>
        </p:spPr>
        <p:txBody>
          <a:bodyPr>
            <a:normAutofit fontScale="90000"/>
          </a:bodyPr>
          <a:lstStyle/>
          <a:p>
            <a:pPr algn="ctr"/>
            <a:r>
              <a:rPr lang="en-CA" sz="4800" dirty="0" smtClean="0">
                <a:solidFill>
                  <a:srgbClr val="FF0000"/>
                </a:solidFill>
              </a:rPr>
              <a:t>LARGEUR DE BANDE</a:t>
            </a:r>
            <a:endParaRPr lang="fr-CA" sz="4800" dirty="0">
              <a:solidFill>
                <a:srgbClr val="FF0000"/>
              </a:solidFill>
            </a:endParaRPr>
          </a:p>
        </p:txBody>
      </p:sp>
      <p:sp>
        <p:nvSpPr>
          <p:cNvPr id="3" name="Espace réservé du contenu 2"/>
          <p:cNvSpPr>
            <a:spLocks noGrp="1"/>
          </p:cNvSpPr>
          <p:nvPr>
            <p:ph sz="quarter" idx="1"/>
          </p:nvPr>
        </p:nvSpPr>
        <p:spPr>
          <a:xfrm>
            <a:off x="251520" y="1196752"/>
            <a:ext cx="8640960" cy="5328592"/>
          </a:xfrm>
        </p:spPr>
        <p:txBody>
          <a:bodyPr/>
          <a:lstStyle/>
          <a:p>
            <a:r>
              <a:rPr lang="fr-CA" dirty="0" smtClean="0"/>
              <a:t>La diffusion peut être effectuée sur différentes largeurs de bande: </a:t>
            </a:r>
          </a:p>
          <a:p>
            <a:r>
              <a:rPr lang="fr-CA" dirty="0" smtClean="0"/>
              <a:t>9kHz ou 10kHz qui sont les largeurs de bande standards des canaux de radiodiffusions pour les ondes courtes, moyennes et longues (&lt; 30MHz). En choisissant ces largeurs de bande on reste ainsi en accord avec la planification des fréquences effectuées dans ces bandes de fréquence. </a:t>
            </a:r>
          </a:p>
          <a:p>
            <a:r>
              <a:rPr lang="fr-CA" dirty="0" smtClean="0"/>
              <a:t>4,5kHz ou 5kHz qui sont des demi-canaux et qui sont prévus dans le cas ou le diffuseur souhaite faire de la diffusion en </a:t>
            </a:r>
            <a:r>
              <a:rPr lang="fr-CA" dirty="0" err="1" smtClean="0"/>
              <a:t>simulcast</a:t>
            </a:r>
            <a:r>
              <a:rPr lang="fr-CA" dirty="0" smtClean="0"/>
              <a:t> sur le même émetteur, cest-à-dire émettre simultanément en analogique AM et en numérique DRM. </a:t>
            </a:r>
          </a:p>
          <a:p>
            <a:endParaRPr lang="fr-CA"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67544" y="2348880"/>
            <a:ext cx="8229600" cy="1584176"/>
          </a:xfrm>
        </p:spPr>
        <p:txBody>
          <a:bodyPr/>
          <a:lstStyle/>
          <a:p>
            <a:r>
              <a:rPr lang="fr-CA" dirty="0" smtClean="0"/>
              <a:t>18kHz ou 20kHz qui correspond à coupler deux canaux standards si la planification des fréquences le permet. Cela permet d'offrir un service de meilleure qualité</a:t>
            </a:r>
          </a:p>
          <a:p>
            <a:endParaRPr lang="fr-CA"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908720"/>
            <a:ext cx="8229600" cy="723106"/>
          </a:xfrm>
        </p:spPr>
        <p:txBody>
          <a:bodyPr/>
          <a:lstStyle/>
          <a:p>
            <a:pPr algn="ctr"/>
            <a:r>
              <a:rPr lang="en-CA" sz="3600" b="1" dirty="0" smtClean="0">
                <a:solidFill>
                  <a:srgbClr val="FF0000"/>
                </a:solidFill>
              </a:rPr>
              <a:t>LA MODULATION</a:t>
            </a:r>
            <a:endParaRPr lang="fr-CA" sz="3600" b="1" dirty="0">
              <a:solidFill>
                <a:srgbClr val="FF0000"/>
              </a:solidFill>
            </a:endParaRPr>
          </a:p>
        </p:txBody>
      </p:sp>
      <p:sp>
        <p:nvSpPr>
          <p:cNvPr id="3" name="Espace réservé du contenu 2"/>
          <p:cNvSpPr>
            <a:spLocks noGrp="1"/>
          </p:cNvSpPr>
          <p:nvPr>
            <p:ph sz="quarter" idx="1"/>
          </p:nvPr>
        </p:nvSpPr>
        <p:spPr/>
        <p:txBody>
          <a:bodyPr/>
          <a:lstStyle/>
          <a:p>
            <a:r>
              <a:rPr lang="fr-CA" dirty="0" smtClean="0"/>
              <a:t>Le DRM utilise une modulation à porteuses multiples, de type </a:t>
            </a:r>
            <a:r>
              <a:rPr lang="fr-CA" b="1" dirty="0" smtClean="0"/>
              <a:t>COFDM (</a:t>
            </a:r>
            <a:r>
              <a:rPr lang="fr-CA" b="1" dirty="0" err="1" smtClean="0"/>
              <a:t>Coded</a:t>
            </a:r>
            <a:r>
              <a:rPr lang="fr-CA" b="1" dirty="0" smtClean="0"/>
              <a:t> </a:t>
            </a:r>
            <a:r>
              <a:rPr lang="fr-CA" dirty="0" smtClean="0"/>
              <a:t>Orthogonal </a:t>
            </a:r>
            <a:r>
              <a:rPr lang="fr-CA" dirty="0" err="1" smtClean="0"/>
              <a:t>Frequency</a:t>
            </a:r>
            <a:r>
              <a:rPr lang="fr-CA" dirty="0" smtClean="0"/>
              <a:t> Division Multiplex)</a:t>
            </a:r>
            <a:r>
              <a:rPr lang="fr-CA" b="1" dirty="0" smtClean="0"/>
              <a:t>, </a:t>
            </a:r>
            <a:r>
              <a:rPr lang="fr-CA" dirty="0" smtClean="0"/>
              <a:t>qui peut permettre :</a:t>
            </a:r>
          </a:p>
          <a:p>
            <a:r>
              <a:rPr lang="fr-CA" dirty="0" smtClean="0"/>
              <a:t>de mettre en œuvre </a:t>
            </a:r>
            <a:r>
              <a:rPr lang="fr-CA" b="1" dirty="0" smtClean="0"/>
              <a:t>un réseau de diffusion mono fréquence (SFN) en </a:t>
            </a:r>
            <a:r>
              <a:rPr lang="fr-CA" dirty="0" smtClean="0"/>
              <a:t>synchronisant sur la même fréquence plusieurs émetteurs répartis sur le territoire national.</a:t>
            </a:r>
          </a:p>
          <a:p>
            <a:r>
              <a:rPr lang="fr-CA" dirty="0" smtClean="0"/>
              <a:t>de garantir une </a:t>
            </a:r>
            <a:r>
              <a:rPr lang="fr-CA" b="1" dirty="0" smtClean="0"/>
              <a:t>continuité de réception </a:t>
            </a:r>
            <a:r>
              <a:rPr lang="fr-CA" dirty="0" smtClean="0"/>
              <a:t>pour un véhicule circulant dans la zone de desserte.</a:t>
            </a:r>
            <a:endParaRPr lang="fr-CA"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723106"/>
          </a:xfrm>
        </p:spPr>
        <p:txBody>
          <a:bodyPr/>
          <a:lstStyle/>
          <a:p>
            <a:pPr algn="ctr"/>
            <a:r>
              <a:rPr lang="en-CA" sz="4000" dirty="0" smtClean="0">
                <a:solidFill>
                  <a:srgbClr val="FF0000"/>
                </a:solidFill>
              </a:rPr>
              <a:t>LE MULTIPLEXAGE</a:t>
            </a:r>
            <a:endParaRPr lang="fr-CA" sz="4000" dirty="0">
              <a:solidFill>
                <a:srgbClr val="FF0000"/>
              </a:solidFill>
            </a:endParaRPr>
          </a:p>
        </p:txBody>
      </p:sp>
      <p:sp>
        <p:nvSpPr>
          <p:cNvPr id="3" name="Espace réservé du contenu 2"/>
          <p:cNvSpPr>
            <a:spLocks noGrp="1"/>
          </p:cNvSpPr>
          <p:nvPr>
            <p:ph sz="quarter" idx="1"/>
          </p:nvPr>
        </p:nvSpPr>
        <p:spPr>
          <a:xfrm>
            <a:off x="539552" y="2468563"/>
            <a:ext cx="8229600" cy="4389437"/>
          </a:xfrm>
        </p:spPr>
        <p:txBody>
          <a:bodyPr/>
          <a:lstStyle/>
          <a:p>
            <a:r>
              <a:rPr lang="fr-CA" dirty="0" smtClean="0"/>
              <a:t>Le système de multiplexage utilisé en DRM apporte une grande souplesse dans la </a:t>
            </a:r>
            <a:r>
              <a:rPr lang="fr-CA" b="1" dirty="0" smtClean="0"/>
              <a:t>gestion des ressources du canal de transmission en partageant efficacement, </a:t>
            </a:r>
            <a:r>
              <a:rPr lang="fr-CA" dirty="0" smtClean="0"/>
              <a:t>et à la demande, le débit disponible entre le programme sonore, le service de données et</a:t>
            </a:r>
          </a:p>
          <a:p>
            <a:pPr>
              <a:buNone/>
            </a:pPr>
            <a:r>
              <a:rPr lang="fr-CA" dirty="0" smtClean="0"/>
              <a:t>    la signalisation</a:t>
            </a:r>
            <a:endParaRPr lang="fr-CA"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1844824"/>
            <a:ext cx="8640960" cy="1719064"/>
          </a:xfrm>
        </p:spPr>
        <p:txBody>
          <a:bodyPr/>
          <a:lstStyle/>
          <a:p>
            <a:pPr algn="ctr"/>
            <a:r>
              <a:rPr lang="en-CA" sz="4400" b="1" dirty="0" smtClean="0">
                <a:solidFill>
                  <a:srgbClr val="FF0000"/>
                </a:solidFill>
              </a:rPr>
              <a:t>RADIO NUMERIQUE PAR SATELLITE</a:t>
            </a:r>
            <a:endParaRPr lang="fr-CA" sz="4400" b="1" dirty="0">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32656"/>
            <a:ext cx="8229600" cy="1515194"/>
          </a:xfrm>
        </p:spPr>
        <p:txBody>
          <a:bodyPr>
            <a:normAutofit fontScale="90000"/>
          </a:bodyPr>
          <a:lstStyle/>
          <a:p>
            <a:pPr algn="ctr"/>
            <a:r>
              <a:rPr lang="fr-CA" sz="3200" b="1" dirty="0" smtClean="0">
                <a:solidFill>
                  <a:srgbClr val="FF0000"/>
                </a:solidFill>
              </a:rPr>
              <a:t>Systèmes propriétaires de diffusion par satellite</a:t>
            </a:r>
            <a:r>
              <a:rPr lang="fr-CA" sz="3200" dirty="0" smtClean="0">
                <a:solidFill>
                  <a:srgbClr val="FF0000"/>
                </a:solidFill>
              </a:rPr>
              <a:t>:</a:t>
            </a:r>
            <a:r>
              <a:rPr lang="fr-CA" sz="3200" dirty="0" smtClean="0"/>
              <a:t/>
            </a:r>
            <a:br>
              <a:rPr lang="fr-CA" sz="3200" dirty="0" smtClean="0"/>
            </a:br>
            <a:endParaRPr lang="fr-CA" sz="3200" dirty="0"/>
          </a:p>
        </p:txBody>
      </p:sp>
      <p:sp>
        <p:nvSpPr>
          <p:cNvPr id="3" name="Espace réservé du contenu 2"/>
          <p:cNvSpPr>
            <a:spLocks noGrp="1"/>
          </p:cNvSpPr>
          <p:nvPr>
            <p:ph sz="quarter" idx="1"/>
          </p:nvPr>
        </p:nvSpPr>
        <p:spPr>
          <a:xfrm>
            <a:off x="395536" y="2492896"/>
            <a:ext cx="8229600" cy="4695800"/>
          </a:xfrm>
        </p:spPr>
        <p:txBody>
          <a:bodyPr/>
          <a:lstStyle/>
          <a:p>
            <a:r>
              <a:rPr lang="fr-CA" b="1" dirty="0" smtClean="0"/>
              <a:t>XM Satellite Radio </a:t>
            </a:r>
            <a:r>
              <a:rPr lang="fr-CA" dirty="0" smtClean="0"/>
              <a:t>, diffusé par satellite et réseau terrestre en Amérique du Nord.</a:t>
            </a:r>
          </a:p>
          <a:p>
            <a:r>
              <a:rPr lang="fr-CA" b="1" dirty="0" smtClean="0"/>
              <a:t>Sirius Satellite Radio</a:t>
            </a:r>
            <a:r>
              <a:rPr lang="fr-CA" dirty="0" smtClean="0"/>
              <a:t>, également.</a:t>
            </a:r>
          </a:p>
          <a:p>
            <a:r>
              <a:rPr lang="fr-CA" b="1" dirty="0" err="1" smtClean="0"/>
              <a:t>Worldspace</a:t>
            </a:r>
            <a:r>
              <a:rPr lang="fr-CA" dirty="0" smtClean="0"/>
              <a:t>, diffusé par satellite sur chaque continent</a:t>
            </a:r>
          </a:p>
          <a:p>
            <a:r>
              <a:rPr lang="fr-CA" dirty="0" smtClean="0"/>
              <a:t>Les satellites fonctionnent dans la bande de fréquence </a:t>
            </a:r>
            <a:r>
              <a:rPr lang="fr-CA" sz="3600" b="1" dirty="0" smtClean="0"/>
              <a:t>L : </a:t>
            </a:r>
            <a:r>
              <a:rPr lang="fr-CA" sz="3600" b="1" smtClean="0"/>
              <a:t>1452 - </a:t>
            </a:r>
            <a:r>
              <a:rPr lang="fr-CA" sz="3600" b="1" dirty="0" smtClean="0"/>
              <a:t>1492 MHz.</a:t>
            </a:r>
            <a:endParaRPr lang="fr-CA" b="1" dirty="0" smtClean="0"/>
          </a:p>
          <a:p>
            <a:endParaRPr lang="fr-C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CA" b="1" dirty="0" smtClean="0">
                <a:solidFill>
                  <a:srgbClr val="FF0000"/>
                </a:solidFill>
              </a:rPr>
              <a:t>RNT</a:t>
            </a:r>
            <a:endParaRPr lang="fr-CA" b="1" dirty="0">
              <a:solidFill>
                <a:srgbClr val="FF0000"/>
              </a:solidFill>
            </a:endParaRPr>
          </a:p>
        </p:txBody>
      </p:sp>
      <p:sp>
        <p:nvSpPr>
          <p:cNvPr id="3" name="Espace réservé du contenu 2"/>
          <p:cNvSpPr>
            <a:spLocks noGrp="1"/>
          </p:cNvSpPr>
          <p:nvPr>
            <p:ph sz="quarter" idx="1"/>
          </p:nvPr>
        </p:nvSpPr>
        <p:spPr>
          <a:xfrm>
            <a:off x="467544" y="2780928"/>
            <a:ext cx="8229600" cy="2789981"/>
          </a:xfrm>
        </p:spPr>
        <p:txBody>
          <a:bodyPr/>
          <a:lstStyle/>
          <a:p>
            <a:r>
              <a:rPr lang="fr-CA" sz="2800" dirty="0" smtClean="0"/>
              <a:t>La radio numérique terrestre (RNT), petite sœur de la TNT, garde le principe d'une fréquence allouée à la chaîne de radio, mais cette fréquence peut être unique à l'échelle nationale. </a:t>
            </a:r>
          </a:p>
          <a:p>
            <a:endParaRPr lang="fr-CA"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764704"/>
            <a:ext cx="8712968" cy="1440160"/>
          </a:xfrm>
        </p:spPr>
        <p:txBody>
          <a:bodyPr>
            <a:normAutofit fontScale="90000"/>
          </a:bodyPr>
          <a:lstStyle/>
          <a:p>
            <a:pPr algn="ctr"/>
            <a:r>
              <a:rPr lang="en-CA" sz="4000" b="1" dirty="0" smtClean="0">
                <a:solidFill>
                  <a:srgbClr val="FF0000"/>
                </a:solidFill>
              </a:rPr>
              <a:t>COUVERTURE DE </a:t>
            </a:r>
            <a:r>
              <a:rPr lang="fr-CA" sz="4000" b="1" dirty="0" smtClean="0">
                <a:solidFill>
                  <a:srgbClr val="FF0000"/>
                </a:solidFill>
              </a:rPr>
              <a:t>WORLDSPACE</a:t>
            </a:r>
            <a:r>
              <a:rPr lang="fr-CA" sz="4400" b="1" dirty="0" smtClean="0"/>
              <a:t/>
            </a:r>
            <a:br>
              <a:rPr lang="fr-CA" sz="4400" b="1" dirty="0" smtClean="0"/>
            </a:br>
            <a:endParaRPr lang="fr-CA" sz="4400" b="1" dirty="0"/>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971600" y="2060848"/>
            <a:ext cx="7381287" cy="37890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850"/>
            <a:ext cx="8229600" cy="563910"/>
          </a:xfrm>
        </p:spPr>
        <p:txBody>
          <a:bodyPr/>
          <a:lstStyle/>
          <a:p>
            <a:pPr algn="ctr"/>
            <a:r>
              <a:rPr lang="en-CA" b="1" dirty="0" smtClean="0">
                <a:solidFill>
                  <a:srgbClr val="FF0000"/>
                </a:solidFill>
              </a:rPr>
              <a:t>Radio </a:t>
            </a:r>
            <a:r>
              <a:rPr lang="en-CA" b="1" dirty="0" err="1" smtClean="0">
                <a:solidFill>
                  <a:srgbClr val="FF0000"/>
                </a:solidFill>
              </a:rPr>
              <a:t>numérique</a:t>
            </a:r>
            <a:r>
              <a:rPr lang="en-CA" b="1" dirty="0" smtClean="0">
                <a:solidFill>
                  <a:srgbClr val="FF0000"/>
                </a:solidFill>
              </a:rPr>
              <a:t> par cable</a:t>
            </a:r>
            <a:endParaRPr lang="fr-CA" b="1" dirty="0">
              <a:solidFill>
                <a:srgbClr val="FF0000"/>
              </a:solidFill>
            </a:endParaRPr>
          </a:p>
        </p:txBody>
      </p:sp>
      <p:sp>
        <p:nvSpPr>
          <p:cNvPr id="3" name="Espace réservé du contenu 2"/>
          <p:cNvSpPr>
            <a:spLocks noGrp="1"/>
          </p:cNvSpPr>
          <p:nvPr>
            <p:ph sz="quarter" idx="1"/>
          </p:nvPr>
        </p:nvSpPr>
        <p:spPr>
          <a:xfrm>
            <a:off x="457200" y="1484784"/>
            <a:ext cx="8229600" cy="4839817"/>
          </a:xfrm>
        </p:spPr>
        <p:txBody>
          <a:bodyPr/>
          <a:lstStyle/>
          <a:p>
            <a:r>
              <a:rPr lang="fr-CA" dirty="0" smtClean="0"/>
              <a:t>Les programmes radiophoniques sont véhiculés jusqu'aux récepteurs par des réseaux câblés spécifiques. Les opérateurs de réseaux câblés reçoivent les programmes radiophoniques via des émetteurs terrestres ou par satellite. Dans certains cas, les opérateurs enregistrent les signaux en studio directement. Les signaux ainsi reçus sont mis en forme et distribués par le câble. En règle générale, le choix porte sur 20 à 30 programmes de la bande FM. </a:t>
            </a:r>
            <a:endParaRPr lang="fr-CA"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rchives DT\TNT\RNT\radio par cable.jpg"/>
          <p:cNvPicPr>
            <a:picLocks noGrp="1" noChangeAspect="1" noChangeArrowheads="1"/>
          </p:cNvPicPr>
          <p:nvPr>
            <p:ph sz="quarter" idx="1"/>
          </p:nvPr>
        </p:nvPicPr>
        <p:blipFill>
          <a:blip r:embed="rId2" cstate="print"/>
          <a:srcRect/>
          <a:stretch>
            <a:fillRect/>
          </a:stretch>
        </p:blipFill>
        <p:spPr bwMode="auto">
          <a:xfrm>
            <a:off x="539552" y="2204864"/>
            <a:ext cx="7927190" cy="392396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468313" y="764704"/>
            <a:ext cx="8064500" cy="4832092"/>
          </a:xfrm>
          <a:prstGeom prst="rect">
            <a:avLst/>
          </a:prstGeom>
          <a:noFill/>
          <a:ln w="9525">
            <a:noFill/>
            <a:miter lim="800000"/>
            <a:headEnd/>
            <a:tailEnd/>
          </a:ln>
        </p:spPr>
        <p:txBody>
          <a:bodyPr wrap="square">
            <a:spAutoFit/>
          </a:bodyPr>
          <a:lstStyle/>
          <a:p>
            <a:r>
              <a:rPr lang="fr-CA" sz="2800" dirty="0" smtClean="0"/>
              <a:t>Contrairement à la radio </a:t>
            </a:r>
            <a:r>
              <a:rPr lang="fr-CA" sz="2800" dirty="0" smtClean="0">
                <a:solidFill>
                  <a:srgbClr val="FF0000"/>
                </a:solidFill>
              </a:rPr>
              <a:t>Analogique</a:t>
            </a:r>
            <a:r>
              <a:rPr lang="fr-CA" sz="2800" dirty="0" smtClean="0"/>
              <a:t> hertzienne (</a:t>
            </a:r>
            <a:r>
              <a:rPr lang="fr-CA" sz="2800" dirty="0" smtClean="0">
                <a:solidFill>
                  <a:srgbClr val="FF0000"/>
                </a:solidFill>
              </a:rPr>
              <a:t>AM</a:t>
            </a:r>
            <a:r>
              <a:rPr lang="fr-CA" sz="2800" dirty="0" smtClean="0"/>
              <a:t> ou </a:t>
            </a:r>
            <a:r>
              <a:rPr lang="fr-CA" sz="2800" dirty="0" smtClean="0">
                <a:solidFill>
                  <a:srgbClr val="FF0000"/>
                </a:solidFill>
              </a:rPr>
              <a:t>FM</a:t>
            </a:r>
            <a:r>
              <a:rPr lang="fr-CA" sz="2800" dirty="0" smtClean="0"/>
              <a:t>) où le son sous forme de signal électrique était transporté tel quel par l'onde </a:t>
            </a:r>
            <a:r>
              <a:rPr lang="fr-CA" sz="2800" dirty="0" smtClean="0">
                <a:solidFill>
                  <a:srgbClr val="FF0000"/>
                </a:solidFill>
              </a:rPr>
              <a:t>porteuse</a:t>
            </a:r>
            <a:r>
              <a:rPr lang="fr-CA" sz="2800" dirty="0" smtClean="0"/>
              <a:t> , </a:t>
            </a:r>
            <a:r>
              <a:rPr lang="fr-CA" sz="2800" b="1" dirty="0" smtClean="0"/>
              <a:t>la radio numérique</a:t>
            </a:r>
            <a:r>
              <a:rPr lang="fr-CA" sz="2800" dirty="0" smtClean="0"/>
              <a:t> envoie un son qui est d'abord numérisé puis compressé selon différentes technologies afin d'être transmis en optimisant la bande passante.</a:t>
            </a:r>
          </a:p>
          <a:p>
            <a:endParaRPr lang="fr-CA" sz="2800" dirty="0" smtClean="0"/>
          </a:p>
          <a:p>
            <a:r>
              <a:rPr lang="fr-CA" sz="2800" dirty="0" smtClean="0"/>
              <a:t>Ce signal numérique peut être diffusé en temps réel (</a:t>
            </a:r>
            <a:r>
              <a:rPr lang="fr-CA" sz="2800" dirty="0" smtClean="0">
                <a:solidFill>
                  <a:srgbClr val="FF0000"/>
                </a:solidFill>
              </a:rPr>
              <a:t>Streaming</a:t>
            </a:r>
            <a:r>
              <a:rPr lang="fr-CA" sz="2800" dirty="0" smtClean="0"/>
              <a:t>) ou enregistré et laissé à disposition pendant un certain temps (</a:t>
            </a:r>
            <a:r>
              <a:rPr lang="fr-CA" sz="2800" dirty="0" err="1" smtClean="0">
                <a:solidFill>
                  <a:srgbClr val="FF0000"/>
                </a:solidFill>
              </a:rPr>
              <a:t>Podacst</a:t>
            </a:r>
            <a:r>
              <a:rPr lang="fr-CA" sz="2800" dirty="0" smtClean="0"/>
              <a: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ChangeArrowheads="1"/>
          </p:cNvSpPr>
          <p:nvPr/>
        </p:nvSpPr>
        <p:spPr bwMode="auto">
          <a:xfrm>
            <a:off x="179512" y="548681"/>
            <a:ext cx="8784976" cy="5632311"/>
          </a:xfrm>
          <a:prstGeom prst="rect">
            <a:avLst/>
          </a:prstGeom>
          <a:noFill/>
          <a:ln w="9525">
            <a:noFill/>
            <a:miter lim="800000"/>
            <a:headEnd/>
            <a:tailEnd/>
          </a:ln>
        </p:spPr>
        <p:txBody>
          <a:bodyPr wrap="square">
            <a:spAutoFit/>
          </a:bodyPr>
          <a:lstStyle/>
          <a:p>
            <a:pPr marL="363538" algn="ctr">
              <a:lnSpc>
                <a:spcPct val="120000"/>
              </a:lnSpc>
              <a:spcBef>
                <a:spcPct val="60000"/>
              </a:spcBef>
            </a:pPr>
            <a:r>
              <a:rPr lang="fr-FR" sz="2400" b="1" dirty="0" smtClean="0">
                <a:solidFill>
                  <a:srgbClr val="FC0808"/>
                </a:solidFill>
                <a:latin typeface="Times New Roman" pitchFamily="18" charset="0"/>
                <a:cs typeface="Times New Roman" pitchFamily="18" charset="0"/>
              </a:rPr>
              <a:t>La Radio Numérique Terrestre présente </a:t>
            </a:r>
            <a:r>
              <a:rPr lang="fr-FR" sz="2400" b="1" dirty="0">
                <a:solidFill>
                  <a:srgbClr val="FC0808"/>
                </a:solidFill>
                <a:latin typeface="Times New Roman" pitchFamily="18" charset="0"/>
                <a:cs typeface="Times New Roman" pitchFamily="18" charset="0"/>
              </a:rPr>
              <a:t>des </a:t>
            </a:r>
            <a:r>
              <a:rPr lang="fr-FR" sz="2400" b="1" dirty="0" smtClean="0">
                <a:solidFill>
                  <a:srgbClr val="FC0808"/>
                </a:solidFill>
                <a:latin typeface="Times New Roman" pitchFamily="18" charset="0"/>
                <a:cs typeface="Times New Roman" pitchFamily="18" charset="0"/>
              </a:rPr>
              <a:t>avantages</a:t>
            </a:r>
          </a:p>
          <a:p>
            <a:pPr marL="363538">
              <a:lnSpc>
                <a:spcPct val="120000"/>
              </a:lnSpc>
              <a:spcBef>
                <a:spcPct val="60000"/>
              </a:spcBef>
            </a:pPr>
            <a:r>
              <a:rPr lang="fr-CA" sz="2400" dirty="0" smtClean="0"/>
              <a:t>Meilleure qualité de diffusion et de réception :                     le signal envoyé ne comportant plus que deux états et grâce aux systèmes de correction d'erreurs, la qualité de réception sera beaucoup moins sensible aux perturbations et interférences.                                                                      </a:t>
            </a:r>
          </a:p>
          <a:p>
            <a:pPr marL="363538">
              <a:lnSpc>
                <a:spcPct val="120000"/>
              </a:lnSpc>
              <a:spcBef>
                <a:spcPct val="60000"/>
              </a:spcBef>
            </a:pPr>
            <a:r>
              <a:rPr lang="fr-CA" sz="2400" dirty="0" smtClean="0"/>
              <a:t>Par conséquent les parasites qui existent (et qu'on entend) en analogique, seront totalement absents en numérique. </a:t>
            </a:r>
          </a:p>
          <a:p>
            <a:pPr marL="363538">
              <a:lnSpc>
                <a:spcPct val="120000"/>
              </a:lnSpc>
              <a:spcBef>
                <a:spcPct val="60000"/>
              </a:spcBef>
            </a:pPr>
            <a:r>
              <a:rPr lang="fr-CA" sz="2400" dirty="0" smtClean="0"/>
              <a:t>Beaucoup plus de radios : il est possible de diffuser plusieurs radios sur la même fréquence.                        </a:t>
            </a:r>
            <a:endParaRPr lang="fr-FR" sz="2400" b="1" dirty="0">
              <a:solidFill>
                <a:srgbClr val="0033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0" y="1124744"/>
            <a:ext cx="9144000" cy="4315027"/>
          </a:xfrm>
          <a:prstGeom prst="rect">
            <a:avLst/>
          </a:prstGeom>
          <a:noFill/>
          <a:ln w="9525">
            <a:noFill/>
            <a:miter lim="800000"/>
            <a:headEnd/>
            <a:tailEnd/>
          </a:ln>
        </p:spPr>
        <p:txBody>
          <a:bodyPr wrap="square">
            <a:spAutoFit/>
          </a:bodyPr>
          <a:lstStyle/>
          <a:p>
            <a:pPr marL="269875" indent="11113">
              <a:lnSpc>
                <a:spcPct val="120000"/>
              </a:lnSpc>
              <a:spcBef>
                <a:spcPct val="60000"/>
              </a:spcBef>
            </a:pPr>
            <a:r>
              <a:rPr lang="fr-CA" sz="2800" dirty="0" smtClean="0"/>
              <a:t>Possibilité de véhiculer de l'information associée (musique : titre et auteur du morceau, données complémentaires d'information par exemple les coordonnées GPS, la météo, la bourse </a:t>
            </a:r>
            <a:r>
              <a:rPr lang="fr-CA" sz="2800" dirty="0" err="1" smtClean="0"/>
              <a:t>etc</a:t>
            </a:r>
            <a:r>
              <a:rPr lang="fr-CA" sz="2800" dirty="0" smtClean="0"/>
              <a:t>…</a:t>
            </a:r>
          </a:p>
          <a:p>
            <a:pPr marL="269875" indent="11113">
              <a:lnSpc>
                <a:spcPct val="120000"/>
              </a:lnSpc>
              <a:spcBef>
                <a:spcPct val="60000"/>
              </a:spcBef>
            </a:pPr>
            <a:r>
              <a:rPr lang="fr-CA" sz="2800" dirty="0" smtClean="0"/>
              <a:t>Une fréquence unique partout à l'intérieur d'un pays pour chaque radio</a:t>
            </a:r>
          </a:p>
          <a:p>
            <a:r>
              <a:rPr lang="fr-CA" sz="2800" dirty="0" smtClean="0"/>
              <a:t>  </a:t>
            </a:r>
          </a:p>
          <a:p>
            <a:endParaRPr lang="fr-FR" sz="2800" dirty="0">
              <a:solidFill>
                <a:srgbClr val="003399"/>
              </a:solidFill>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836712"/>
            <a:ext cx="8496622" cy="5964710"/>
          </a:xfrm>
          <a:prstGeom prst="rect">
            <a:avLst/>
          </a:prstGeom>
        </p:spPr>
        <p:txBody>
          <a:bodyPr wrap="square">
            <a:spAutoFit/>
          </a:bodyPr>
          <a:lstStyle/>
          <a:p>
            <a:r>
              <a:rPr lang="fr-CA" sz="2800" dirty="0" smtClean="0"/>
              <a:t>une bonne qualité en réception mobile, y</a:t>
            </a:r>
          </a:p>
          <a:p>
            <a:r>
              <a:rPr lang="fr-CA" sz="2800" dirty="0" smtClean="0"/>
              <a:t>compris à vitesse élevée (en voiture et</a:t>
            </a:r>
          </a:p>
          <a:p>
            <a:r>
              <a:rPr lang="fr-CA" sz="2800" dirty="0" smtClean="0"/>
              <a:t>dans les transports en commun),</a:t>
            </a:r>
          </a:p>
          <a:p>
            <a:endParaRPr lang="fr-CA" sz="2800" dirty="0" smtClean="0"/>
          </a:p>
          <a:p>
            <a:r>
              <a:rPr lang="fr-CA" sz="2800" dirty="0" smtClean="0"/>
              <a:t>des récepteurs mobiles de faible consommation et disposant d'une autonomie importante.</a:t>
            </a:r>
          </a:p>
          <a:p>
            <a:endParaRPr lang="fr-CA" sz="2800" dirty="0" smtClean="0"/>
          </a:p>
          <a:p>
            <a:r>
              <a:rPr lang="fr-CA" sz="2800" dirty="0" smtClean="0"/>
              <a:t>des capacités d’enregistrement / de lecture décalée.</a:t>
            </a:r>
          </a:p>
          <a:p>
            <a:endParaRPr lang="fr-FR" sz="2800" dirty="0" smtClean="0"/>
          </a:p>
          <a:p>
            <a:r>
              <a:rPr lang="fr-FR" sz="2800" dirty="0" smtClean="0"/>
              <a:t>Une diffusion simultanée dans plusieurs langues différentes du même programme</a:t>
            </a:r>
            <a:endParaRPr lang="fr-FR" sz="2800" dirty="0" smtClean="0">
              <a:solidFill>
                <a:srgbClr val="003399"/>
              </a:solidFill>
              <a:latin typeface="Tw Cen MT" pitchFamily="34" charset="0"/>
              <a:cs typeface="Times New Roman" pitchFamily="18" charset="0"/>
            </a:endParaRPr>
          </a:p>
          <a:p>
            <a:pPr marL="449263" lvl="1" indent="-88900">
              <a:lnSpc>
                <a:spcPct val="80000"/>
              </a:lnSpc>
              <a:spcBef>
                <a:spcPts val="2400"/>
              </a:spcBef>
              <a:buClr>
                <a:schemeClr val="accent6"/>
              </a:buClr>
              <a:defRPr/>
            </a:pPr>
            <a:endParaRPr lang="fr-FR" sz="3200" dirty="0">
              <a:solidFill>
                <a:srgbClr val="003399"/>
              </a:solidFill>
              <a:latin typeface="Tw Cen MT"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484784"/>
            <a:ext cx="8496622" cy="3539430"/>
          </a:xfrm>
          <a:prstGeom prst="rect">
            <a:avLst/>
          </a:prstGeom>
        </p:spPr>
        <p:txBody>
          <a:bodyPr wrap="square">
            <a:spAutoFit/>
          </a:bodyPr>
          <a:lstStyle/>
          <a:p>
            <a:r>
              <a:rPr lang="fr-CA" sz="2800" dirty="0" smtClean="0"/>
              <a:t>Avec le passage au numérique, les radios devront nécessairement passer par un nouveau prestataire technique appelé « </a:t>
            </a:r>
            <a:r>
              <a:rPr lang="fr-CA" sz="2800" dirty="0" smtClean="0">
                <a:solidFill>
                  <a:srgbClr val="FF0000"/>
                </a:solidFill>
              </a:rPr>
              <a:t>multiplexeur</a:t>
            </a:r>
            <a:r>
              <a:rPr lang="fr-CA" sz="2800" dirty="0" smtClean="0"/>
              <a:t> », chargé de coordonner la diffusion de plusieurs programmes sur une même fréquence. Ce multiplexage signe donc la fin de l’autodiffusion, une condition de l'indépendance totale qui avait permis la vulgarisation </a:t>
            </a:r>
            <a:r>
              <a:rPr lang="fr-CA" sz="2800" dirty="0" smtClean="0">
                <a:solidFill>
                  <a:srgbClr val="FF0000"/>
                </a:solidFill>
              </a:rPr>
              <a:t>des radios libres.</a:t>
            </a:r>
          </a:p>
        </p:txBody>
      </p:sp>
      <p:sp>
        <p:nvSpPr>
          <p:cNvPr id="14339" name="ZoneTexte 2"/>
          <p:cNvSpPr txBox="1">
            <a:spLocks noChangeArrowheads="1"/>
          </p:cNvSpPr>
          <p:nvPr/>
        </p:nvSpPr>
        <p:spPr bwMode="auto">
          <a:xfrm>
            <a:off x="539552" y="548680"/>
            <a:ext cx="7345363" cy="861774"/>
          </a:xfrm>
          <a:prstGeom prst="rect">
            <a:avLst/>
          </a:prstGeom>
          <a:noFill/>
          <a:ln w="9525">
            <a:noFill/>
            <a:miter lim="800000"/>
            <a:headEnd/>
            <a:tailEnd/>
          </a:ln>
        </p:spPr>
        <p:txBody>
          <a:bodyPr wrap="square">
            <a:spAutoFit/>
          </a:bodyPr>
          <a:lstStyle/>
          <a:p>
            <a:pPr algn="ctr"/>
            <a:r>
              <a:rPr lang="fr-FR" sz="3200" b="1" dirty="0" smtClean="0">
                <a:solidFill>
                  <a:srgbClr val="FC0808"/>
                </a:solidFill>
                <a:latin typeface="Tw Cen MT" pitchFamily="34" charset="0"/>
                <a:cs typeface="Times New Roman" pitchFamily="18" charset="0"/>
              </a:rPr>
              <a:t>INCONVENIENTS:</a:t>
            </a:r>
            <a:endParaRPr lang="fr-FR" sz="3200" b="1" dirty="0">
              <a:solidFill>
                <a:srgbClr val="FC0808"/>
              </a:solidFill>
              <a:latin typeface="Tw Cen MT" pitchFamily="34" charset="0"/>
              <a:cs typeface="Times New Roman" pitchFamily="18" charset="0"/>
            </a:endParaRPr>
          </a:p>
          <a:p>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4445</TotalTime>
  <Words>1758</Words>
  <Application>Microsoft Office PowerPoint</Application>
  <PresentationFormat>Affichage à l'écran (4:3)</PresentationFormat>
  <Paragraphs>125</Paragraphs>
  <Slides>42</Slides>
  <Notes>3</Notes>
  <HiddenSlides>0</HiddenSlides>
  <MMClips>0</MMClips>
  <ScaleCrop>false</ScaleCrop>
  <HeadingPairs>
    <vt:vector size="4" baseType="variant">
      <vt:variant>
        <vt:lpstr>Thème</vt:lpstr>
      </vt:variant>
      <vt:variant>
        <vt:i4>1</vt:i4>
      </vt:variant>
      <vt:variant>
        <vt:lpstr>Titres des diapositives</vt:lpstr>
      </vt:variant>
      <vt:variant>
        <vt:i4>42</vt:i4>
      </vt:variant>
    </vt:vector>
  </HeadingPairs>
  <TitlesOfParts>
    <vt:vector size="43" baseType="lpstr">
      <vt:lpstr>Oriel</vt:lpstr>
      <vt:lpstr>RADIO NUMERIQUE      </vt:lpstr>
      <vt:lpstr>La Radio se porte bien</vt:lpstr>
      <vt:lpstr>Diapositive 3</vt:lpstr>
      <vt:lpstr>RNT</vt:lpstr>
      <vt:lpstr>Diapositive 5</vt:lpstr>
      <vt:lpstr>Diapositive 6</vt:lpstr>
      <vt:lpstr>Diapositive 7</vt:lpstr>
      <vt:lpstr>Diapositive 8</vt:lpstr>
      <vt:lpstr>Diapositive 9</vt:lpstr>
      <vt:lpstr> Au niveau de l'entité qui a un message à diffuser, le coût et l'environnement technique changent et inaugure une double obligation:    -celle de transiter par un prestataire,  -celle de s’allier avec autres radios pour être diffusé.   Les tarifs des multiplexeurs seront fonction de la qualité d’écoute et de la nature des « données associées »  </vt:lpstr>
      <vt:lpstr>il existe donc un risque certain que ces prestataires privés jouent un rôle dans l’attribution des places des radios (ce qui était en FM du ressort de l’autorité de régulation).»   Ecouter la radio numérique nécessite un nouveau  matériel spécifique.  </vt:lpstr>
      <vt:lpstr>NORMES</vt:lpstr>
      <vt:lpstr>Diapositive 13</vt:lpstr>
      <vt:lpstr>Bandes de fréquence</vt:lpstr>
      <vt:lpstr>Débit et capacité en programmes</vt:lpstr>
      <vt:lpstr>WEB RADIO</vt:lpstr>
      <vt:lpstr>Diapositive 17</vt:lpstr>
      <vt:lpstr>Écouter une webradio</vt:lpstr>
      <vt:lpstr>Diapositive 19</vt:lpstr>
      <vt:lpstr>La diffusion</vt:lpstr>
      <vt:lpstr>Diapositive 21</vt:lpstr>
      <vt:lpstr>Diapositive 22</vt:lpstr>
      <vt:lpstr>Diapositive 23</vt:lpstr>
      <vt:lpstr>Diapositive 24</vt:lpstr>
      <vt:lpstr>LE DRM</vt:lpstr>
      <vt:lpstr>Diapositive 26</vt:lpstr>
      <vt:lpstr>Diapositive 27</vt:lpstr>
      <vt:lpstr>Diapositive 28</vt:lpstr>
      <vt:lpstr>LES AVANTAGES DU DRM</vt:lpstr>
      <vt:lpstr>Diapositive 30</vt:lpstr>
      <vt:lpstr>CODAGE SOURCE</vt:lpstr>
      <vt:lpstr>Diapositive 32</vt:lpstr>
      <vt:lpstr>Diapositive 33</vt:lpstr>
      <vt:lpstr>LARGEUR DE BANDE</vt:lpstr>
      <vt:lpstr>Diapositive 35</vt:lpstr>
      <vt:lpstr>LA MODULATION</vt:lpstr>
      <vt:lpstr>LE MULTIPLEXAGE</vt:lpstr>
      <vt:lpstr>RADIO NUMERIQUE PAR SATELLITE</vt:lpstr>
      <vt:lpstr>Systèmes propriétaires de diffusion par satellite: </vt:lpstr>
      <vt:lpstr>COUVERTURE DE WORLDSPACE </vt:lpstr>
      <vt:lpstr>Radio numérique par cable</vt:lpstr>
      <vt:lpstr>Diapositive 42</vt:lpstr>
    </vt:vector>
  </TitlesOfParts>
  <Company>RM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ETAT DES LIEUX DU FONCTIONNEMENT DE RADIO MAURITANIE</dc:title>
  <dc:creator>El Hadj</dc:creator>
  <cp:lastModifiedBy>Admin</cp:lastModifiedBy>
  <cp:revision>398</cp:revision>
  <dcterms:created xsi:type="dcterms:W3CDTF">2008-03-27T15:26:11Z</dcterms:created>
  <dcterms:modified xsi:type="dcterms:W3CDTF">2013-05-16T14:18:05Z</dcterms:modified>
</cp:coreProperties>
</file>