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4.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5" r:id="rId1"/>
  </p:sldMasterIdLst>
  <p:notesMasterIdLst>
    <p:notesMasterId r:id="rId19"/>
  </p:notesMasterIdLst>
  <p:sldIdLst>
    <p:sldId id="256" r:id="rId2"/>
    <p:sldId id="413" r:id="rId3"/>
    <p:sldId id="435" r:id="rId4"/>
    <p:sldId id="416" r:id="rId5"/>
    <p:sldId id="427" r:id="rId6"/>
    <p:sldId id="434" r:id="rId7"/>
    <p:sldId id="433" r:id="rId8"/>
    <p:sldId id="417" r:id="rId9"/>
    <p:sldId id="331" r:id="rId10"/>
    <p:sldId id="405" r:id="rId11"/>
    <p:sldId id="407" r:id="rId12"/>
    <p:sldId id="408" r:id="rId13"/>
    <p:sldId id="409" r:id="rId14"/>
    <p:sldId id="410" r:id="rId15"/>
    <p:sldId id="419" r:id="rId16"/>
    <p:sldId id="421" r:id="rId17"/>
    <p:sldId id="418" r:id="rId18"/>
  </p:sldIdLst>
  <p:sldSz cx="9144000" cy="6858000" type="screen4x3"/>
  <p:notesSz cx="6858000" cy="9144000"/>
  <p:defaultTextStyle>
    <a:defPPr>
      <a:defRPr lang="fr-FR"/>
    </a:defPPr>
    <a:lvl1pPr algn="l" rtl="0" fontAlgn="base">
      <a:spcBef>
        <a:spcPct val="0"/>
      </a:spcBef>
      <a:spcAft>
        <a:spcPct val="0"/>
      </a:spcAft>
      <a:defRPr kern="1200">
        <a:solidFill>
          <a:schemeClr val="tx1"/>
        </a:solidFill>
        <a:latin typeface="Comic Sans MS" pitchFamily="66" charset="0"/>
        <a:ea typeface="+mn-ea"/>
        <a:cs typeface="Arial" charset="0"/>
      </a:defRPr>
    </a:lvl1pPr>
    <a:lvl2pPr marL="457200" algn="l" rtl="0" fontAlgn="base">
      <a:spcBef>
        <a:spcPct val="0"/>
      </a:spcBef>
      <a:spcAft>
        <a:spcPct val="0"/>
      </a:spcAft>
      <a:defRPr kern="1200">
        <a:solidFill>
          <a:schemeClr val="tx1"/>
        </a:solidFill>
        <a:latin typeface="Comic Sans MS" pitchFamily="66" charset="0"/>
        <a:ea typeface="+mn-ea"/>
        <a:cs typeface="Arial" charset="0"/>
      </a:defRPr>
    </a:lvl2pPr>
    <a:lvl3pPr marL="914400" algn="l" rtl="0" fontAlgn="base">
      <a:spcBef>
        <a:spcPct val="0"/>
      </a:spcBef>
      <a:spcAft>
        <a:spcPct val="0"/>
      </a:spcAft>
      <a:defRPr kern="1200">
        <a:solidFill>
          <a:schemeClr val="tx1"/>
        </a:solidFill>
        <a:latin typeface="Comic Sans MS" pitchFamily="66" charset="0"/>
        <a:ea typeface="+mn-ea"/>
        <a:cs typeface="Arial" charset="0"/>
      </a:defRPr>
    </a:lvl3pPr>
    <a:lvl4pPr marL="1371600" algn="l" rtl="0" fontAlgn="base">
      <a:spcBef>
        <a:spcPct val="0"/>
      </a:spcBef>
      <a:spcAft>
        <a:spcPct val="0"/>
      </a:spcAft>
      <a:defRPr kern="1200">
        <a:solidFill>
          <a:schemeClr val="tx1"/>
        </a:solidFill>
        <a:latin typeface="Comic Sans MS" pitchFamily="66" charset="0"/>
        <a:ea typeface="+mn-ea"/>
        <a:cs typeface="Arial" charset="0"/>
      </a:defRPr>
    </a:lvl4pPr>
    <a:lvl5pPr marL="1828800" algn="l" rtl="0" fontAlgn="base">
      <a:spcBef>
        <a:spcPct val="0"/>
      </a:spcBef>
      <a:spcAft>
        <a:spcPct val="0"/>
      </a:spcAft>
      <a:defRPr kern="1200">
        <a:solidFill>
          <a:schemeClr val="tx1"/>
        </a:solidFill>
        <a:latin typeface="Comic Sans MS" pitchFamily="66" charset="0"/>
        <a:ea typeface="+mn-ea"/>
        <a:cs typeface="Arial" charset="0"/>
      </a:defRPr>
    </a:lvl5pPr>
    <a:lvl6pPr marL="2286000" algn="l" defTabSz="914400" rtl="0" eaLnBrk="1" latinLnBrk="0" hangingPunct="1">
      <a:defRPr kern="1200">
        <a:solidFill>
          <a:schemeClr val="tx1"/>
        </a:solidFill>
        <a:latin typeface="Comic Sans MS" pitchFamily="66" charset="0"/>
        <a:ea typeface="+mn-ea"/>
        <a:cs typeface="Arial" charset="0"/>
      </a:defRPr>
    </a:lvl6pPr>
    <a:lvl7pPr marL="2743200" algn="l" defTabSz="914400" rtl="0" eaLnBrk="1" latinLnBrk="0" hangingPunct="1">
      <a:defRPr kern="1200">
        <a:solidFill>
          <a:schemeClr val="tx1"/>
        </a:solidFill>
        <a:latin typeface="Comic Sans MS" pitchFamily="66" charset="0"/>
        <a:ea typeface="+mn-ea"/>
        <a:cs typeface="Arial" charset="0"/>
      </a:defRPr>
    </a:lvl7pPr>
    <a:lvl8pPr marL="3200400" algn="l" defTabSz="914400" rtl="0" eaLnBrk="1" latinLnBrk="0" hangingPunct="1">
      <a:defRPr kern="1200">
        <a:solidFill>
          <a:schemeClr val="tx1"/>
        </a:solidFill>
        <a:latin typeface="Comic Sans MS" pitchFamily="66" charset="0"/>
        <a:ea typeface="+mn-ea"/>
        <a:cs typeface="Arial" charset="0"/>
      </a:defRPr>
    </a:lvl8pPr>
    <a:lvl9pPr marL="3657600" algn="l" defTabSz="914400" rtl="0" eaLnBrk="1" latinLnBrk="0" hangingPunct="1">
      <a:defRPr kern="1200">
        <a:solidFill>
          <a:schemeClr val="tx1"/>
        </a:solidFill>
        <a:latin typeface="Comic Sans MS" pitchFamily="66"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709" autoAdjust="0"/>
  </p:normalViewPr>
  <p:slideViewPr>
    <p:cSldViewPr>
      <p:cViewPr>
        <p:scale>
          <a:sx n="70" d="100"/>
          <a:sy n="70" d="100"/>
        </p:scale>
        <p:origin x="-1974" y="-45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88DC439-8C95-4C07-81B7-5AFE1F7B8C56}" type="doc">
      <dgm:prSet loTypeId="urn:microsoft.com/office/officeart/2005/8/layout/process1" loCatId="process" qsTypeId="urn:microsoft.com/office/officeart/2005/8/quickstyle/simple1" qsCatId="simple" csTypeId="urn:microsoft.com/office/officeart/2005/8/colors/accent1_2" csCatId="accent1" phldr="1"/>
      <dgm:spPr/>
      <dgm:t>
        <a:bodyPr/>
        <a:lstStyle/>
        <a:p>
          <a:endParaRPr lang="fr-CA"/>
        </a:p>
      </dgm:t>
    </dgm:pt>
    <dgm:pt modelId="{071398AF-0909-49B3-8C5F-83F320E7DE6C}">
      <dgm:prSet custT="1"/>
      <dgm:spPr/>
      <dgm:t>
        <a:bodyPr/>
        <a:lstStyle/>
        <a:p>
          <a:pPr algn="ctr" rtl="0"/>
          <a:r>
            <a:rPr lang="fr-FR" sz="4000" b="1" u="none" dirty="0" smtClean="0"/>
            <a:t>LA TELEDIFFUSION DE MAURITANIE A L’ERE DE LA TRANSITION DE LA RADIODIFFUSION ANALOGIQUE VERS LE NUMERIQUE</a:t>
          </a:r>
        </a:p>
        <a:p>
          <a:pPr algn="r" rtl="0"/>
          <a:endParaRPr lang="fr-FR" sz="2800" b="1" u="none" dirty="0" smtClean="0"/>
        </a:p>
        <a:p>
          <a:pPr algn="r" rtl="0"/>
          <a:r>
            <a:rPr lang="fr-FR" sz="2800" b="1" u="none" dirty="0" smtClean="0"/>
            <a:t>Présenté par : Mohamed </a:t>
          </a:r>
          <a:r>
            <a:rPr lang="fr-FR" sz="2800" b="1" u="none" dirty="0" err="1" smtClean="0"/>
            <a:t>Dieh</a:t>
          </a:r>
          <a:r>
            <a:rPr lang="fr-FR" sz="2800" b="1" u="none" dirty="0" smtClean="0"/>
            <a:t> </a:t>
          </a:r>
          <a:r>
            <a:rPr lang="fr-FR" sz="2800" b="1" u="none" dirty="0" err="1" smtClean="0"/>
            <a:t>Ould</a:t>
          </a:r>
          <a:r>
            <a:rPr lang="fr-FR" sz="2800" b="1" u="none" dirty="0" smtClean="0"/>
            <a:t> SIDATY, </a:t>
          </a:r>
        </a:p>
        <a:p>
          <a:pPr algn="r" rtl="0"/>
          <a:r>
            <a:rPr lang="fr-FR" sz="2800" b="1" u="none" dirty="0" smtClean="0"/>
            <a:t>     DG de la TDM		</a:t>
          </a:r>
          <a:endParaRPr lang="fr-FR" sz="2800" u="none" dirty="0"/>
        </a:p>
      </dgm:t>
    </dgm:pt>
    <dgm:pt modelId="{FE9676C0-61BE-4AFA-9317-803FA21C6682}" type="parTrans" cxnId="{BACDF31A-76D6-4716-9277-6FB095EB978B}">
      <dgm:prSet/>
      <dgm:spPr/>
      <dgm:t>
        <a:bodyPr/>
        <a:lstStyle/>
        <a:p>
          <a:endParaRPr lang="fr-CA"/>
        </a:p>
      </dgm:t>
    </dgm:pt>
    <dgm:pt modelId="{C52B9857-7EC9-4A93-A1B4-CF00FEA4FB10}" type="sibTrans" cxnId="{BACDF31A-76D6-4716-9277-6FB095EB978B}">
      <dgm:prSet/>
      <dgm:spPr/>
      <dgm:t>
        <a:bodyPr/>
        <a:lstStyle/>
        <a:p>
          <a:endParaRPr lang="fr-CA"/>
        </a:p>
      </dgm:t>
    </dgm:pt>
    <dgm:pt modelId="{57AC13B7-267A-44FE-A93C-BFC05B159225}" type="pres">
      <dgm:prSet presAssocID="{A88DC439-8C95-4C07-81B7-5AFE1F7B8C56}" presName="Name0" presStyleCnt="0">
        <dgm:presLayoutVars>
          <dgm:dir/>
          <dgm:resizeHandles val="exact"/>
        </dgm:presLayoutVars>
      </dgm:prSet>
      <dgm:spPr/>
      <dgm:t>
        <a:bodyPr/>
        <a:lstStyle/>
        <a:p>
          <a:endParaRPr lang="fr-CA"/>
        </a:p>
      </dgm:t>
    </dgm:pt>
    <dgm:pt modelId="{98D7E27C-492A-4438-ACD6-ECD4D60D2489}" type="pres">
      <dgm:prSet presAssocID="{071398AF-0909-49B3-8C5F-83F320E7DE6C}" presName="node" presStyleLbl="node1" presStyleIdx="0" presStyleCnt="1" custLinFactNeighborX="-49" custLinFactNeighborY="7692">
        <dgm:presLayoutVars>
          <dgm:bulletEnabled val="1"/>
        </dgm:presLayoutVars>
      </dgm:prSet>
      <dgm:spPr/>
      <dgm:t>
        <a:bodyPr/>
        <a:lstStyle/>
        <a:p>
          <a:endParaRPr lang="fr-CA"/>
        </a:p>
      </dgm:t>
    </dgm:pt>
  </dgm:ptLst>
  <dgm:cxnLst>
    <dgm:cxn modelId="{3023E7C5-5CE4-48BE-954E-BB8C39B412DE}" type="presOf" srcId="{A88DC439-8C95-4C07-81B7-5AFE1F7B8C56}" destId="{57AC13B7-267A-44FE-A93C-BFC05B159225}" srcOrd="0" destOrd="0" presId="urn:microsoft.com/office/officeart/2005/8/layout/process1"/>
    <dgm:cxn modelId="{99138C24-CCB6-40A5-8B82-E62C92E033B1}" type="presOf" srcId="{071398AF-0909-49B3-8C5F-83F320E7DE6C}" destId="{98D7E27C-492A-4438-ACD6-ECD4D60D2489}" srcOrd="0" destOrd="0" presId="urn:microsoft.com/office/officeart/2005/8/layout/process1"/>
    <dgm:cxn modelId="{BACDF31A-76D6-4716-9277-6FB095EB978B}" srcId="{A88DC439-8C95-4C07-81B7-5AFE1F7B8C56}" destId="{071398AF-0909-49B3-8C5F-83F320E7DE6C}" srcOrd="0" destOrd="0" parTransId="{FE9676C0-61BE-4AFA-9317-803FA21C6682}" sibTransId="{C52B9857-7EC9-4A93-A1B4-CF00FEA4FB10}"/>
    <dgm:cxn modelId="{CA05C5A5-A1CF-458F-8247-68E218581D05}" type="presParOf" srcId="{57AC13B7-267A-44FE-A93C-BFC05B159225}" destId="{98D7E27C-492A-4438-ACD6-ECD4D60D2489}" srcOrd="0" destOrd="0" presId="urn:microsoft.com/office/officeart/2005/8/layout/process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5F2FA2C-25F3-4B3A-A81F-43EAA300D8D8}" type="doc">
      <dgm:prSet loTypeId="urn:microsoft.com/office/officeart/2005/8/layout/process1" loCatId="process" qsTypeId="urn:microsoft.com/office/officeart/2005/8/quickstyle/simple1" qsCatId="simple" csTypeId="urn:microsoft.com/office/officeart/2005/8/colors/accent1_2" csCatId="accent1" phldr="1"/>
      <dgm:spPr/>
      <dgm:t>
        <a:bodyPr/>
        <a:lstStyle/>
        <a:p>
          <a:endParaRPr lang="fr-CA"/>
        </a:p>
      </dgm:t>
    </dgm:pt>
    <dgm:pt modelId="{52B895E9-5E6B-48BF-9DD5-69A0B04DC144}">
      <dgm:prSet custT="1"/>
      <dgm:spPr/>
      <dgm:t>
        <a:bodyPr/>
        <a:lstStyle/>
        <a:p>
          <a:pPr algn="l" rtl="0"/>
          <a:r>
            <a:rPr lang="fr-FR" sz="2000" dirty="0" smtClean="0"/>
            <a:t>Créée le 22/7/2012 de la séparation des composantes « Production » et « Diffusion » qui étaient assurées par Radio Mauritanie et la TVM, la TDM, comme le stipule l’article 2 de ses statuts, a pour mission d’assurer, à titre exclusif, la diffusion et la transmission, en Mauritanie et vers l’étranger, par  tous moyens techniques appropriés, des programmes des opérateurs de communication audiovisuelle</a:t>
          </a:r>
          <a:r>
            <a:rPr lang="fr-FR" sz="1600" dirty="0" smtClean="0"/>
            <a:t>.</a:t>
          </a:r>
          <a:endParaRPr lang="fr-CA" sz="1800" dirty="0"/>
        </a:p>
      </dgm:t>
    </dgm:pt>
    <dgm:pt modelId="{7E682A92-2693-4949-9BE9-9825CF903312}" type="parTrans" cxnId="{110F2136-74F7-4E1D-90EA-919ADD10861D}">
      <dgm:prSet/>
      <dgm:spPr/>
      <dgm:t>
        <a:bodyPr/>
        <a:lstStyle/>
        <a:p>
          <a:endParaRPr lang="fr-CA"/>
        </a:p>
      </dgm:t>
    </dgm:pt>
    <dgm:pt modelId="{1D6E8714-A681-4970-A078-8CB1005BBAFB}" type="sibTrans" cxnId="{110F2136-74F7-4E1D-90EA-919ADD10861D}">
      <dgm:prSet/>
      <dgm:spPr/>
      <dgm:t>
        <a:bodyPr/>
        <a:lstStyle/>
        <a:p>
          <a:endParaRPr lang="fr-CA"/>
        </a:p>
      </dgm:t>
    </dgm:pt>
    <dgm:pt modelId="{E13FA1B0-B50E-410A-BEB6-37DD29BB7F20}">
      <dgm:prSet/>
      <dgm:spPr/>
      <dgm:t>
        <a:bodyPr/>
        <a:lstStyle/>
        <a:p>
          <a:pPr rtl="0"/>
          <a:endParaRPr lang="fr-FR" dirty="0" smtClean="0"/>
        </a:p>
        <a:p>
          <a:pPr rtl="0"/>
          <a:endParaRPr lang="fr-FR" dirty="0" smtClean="0"/>
        </a:p>
        <a:p>
          <a:pPr rtl="0"/>
          <a:endParaRPr lang="fr-FR" dirty="0" smtClean="0"/>
        </a:p>
        <a:p>
          <a:pPr rtl="0"/>
          <a:r>
            <a:rPr lang="fr-FR" dirty="0" smtClean="0"/>
            <a:t>Ceci constitue le premier jalon de la transition de la radiodiffusion analogique vers le numérique en Mauritanie,</a:t>
          </a:r>
          <a:r>
            <a:rPr lang="fr-FR" dirty="0" smtClean="0">
              <a:solidFill>
                <a:srgbClr val="FFFF00"/>
              </a:solidFill>
            </a:rPr>
            <a:t> </a:t>
          </a:r>
          <a:r>
            <a:rPr lang="fr-FR" dirty="0" smtClean="0">
              <a:solidFill>
                <a:schemeClr val="bg1"/>
              </a:solidFill>
            </a:rPr>
            <a:t>transition confirmée  par la communication passée au dernier  Conseil des Ministres le jeudi 21/03/2013 et relative à la Migration de l’Audiovisuel Analogique au Numérique en Mauritanie</a:t>
          </a:r>
          <a:endParaRPr lang="fr-CA" dirty="0">
            <a:solidFill>
              <a:schemeClr val="bg1"/>
            </a:solidFill>
          </a:endParaRPr>
        </a:p>
      </dgm:t>
    </dgm:pt>
    <dgm:pt modelId="{FD537537-1044-48AD-BA71-6EE988BACAF8}" type="parTrans" cxnId="{9CCA6B40-832A-4740-935E-1E3E84EDA2C9}">
      <dgm:prSet/>
      <dgm:spPr/>
      <dgm:t>
        <a:bodyPr/>
        <a:lstStyle/>
        <a:p>
          <a:endParaRPr lang="fr-CA"/>
        </a:p>
      </dgm:t>
    </dgm:pt>
    <dgm:pt modelId="{87C62732-70AA-4B76-9331-F909CF288062}" type="sibTrans" cxnId="{9CCA6B40-832A-4740-935E-1E3E84EDA2C9}">
      <dgm:prSet/>
      <dgm:spPr/>
      <dgm:t>
        <a:bodyPr/>
        <a:lstStyle/>
        <a:p>
          <a:endParaRPr lang="fr-CA"/>
        </a:p>
      </dgm:t>
    </dgm:pt>
    <dgm:pt modelId="{C4D82A66-FE79-4503-AB45-1D58CAA58A72}">
      <dgm:prSet/>
      <dgm:spPr/>
      <dgm:t>
        <a:bodyPr/>
        <a:lstStyle/>
        <a:p>
          <a:pPr rtl="0"/>
          <a:endParaRPr lang="fr-FR" dirty="0"/>
        </a:p>
      </dgm:t>
    </dgm:pt>
    <dgm:pt modelId="{9C9F8796-FE33-40A1-B56E-1B0DDE58779A}" type="parTrans" cxnId="{3683896E-E63D-4988-9FFB-81D276D4BCDE}">
      <dgm:prSet/>
      <dgm:spPr/>
      <dgm:t>
        <a:bodyPr/>
        <a:lstStyle/>
        <a:p>
          <a:endParaRPr lang="fr-CA"/>
        </a:p>
      </dgm:t>
    </dgm:pt>
    <dgm:pt modelId="{D019ABB2-A71D-4611-A717-CCA3752F8C3F}" type="sibTrans" cxnId="{3683896E-E63D-4988-9FFB-81D276D4BCDE}">
      <dgm:prSet/>
      <dgm:spPr/>
      <dgm:t>
        <a:bodyPr/>
        <a:lstStyle/>
        <a:p>
          <a:endParaRPr lang="fr-CA"/>
        </a:p>
      </dgm:t>
    </dgm:pt>
    <dgm:pt modelId="{B5DD65F4-60FE-49B5-8FA8-4F7C74B4D8D7}" type="pres">
      <dgm:prSet presAssocID="{35F2FA2C-25F3-4B3A-A81F-43EAA300D8D8}" presName="Name0" presStyleCnt="0">
        <dgm:presLayoutVars>
          <dgm:dir/>
          <dgm:resizeHandles val="exact"/>
        </dgm:presLayoutVars>
      </dgm:prSet>
      <dgm:spPr/>
      <dgm:t>
        <a:bodyPr/>
        <a:lstStyle/>
        <a:p>
          <a:endParaRPr lang="fr-CA"/>
        </a:p>
      </dgm:t>
    </dgm:pt>
    <dgm:pt modelId="{09F846DE-A606-44F4-BA3F-413778E05BC8}" type="pres">
      <dgm:prSet presAssocID="{52B895E9-5E6B-48BF-9DD5-69A0B04DC144}" presName="node" presStyleLbl="node1" presStyleIdx="0" presStyleCnt="2" custScaleX="159727" custScaleY="113758">
        <dgm:presLayoutVars>
          <dgm:bulletEnabled val="1"/>
        </dgm:presLayoutVars>
      </dgm:prSet>
      <dgm:spPr/>
      <dgm:t>
        <a:bodyPr/>
        <a:lstStyle/>
        <a:p>
          <a:endParaRPr lang="fr-CA"/>
        </a:p>
      </dgm:t>
    </dgm:pt>
    <dgm:pt modelId="{916DD2C8-9A96-4377-BF8B-9EF237184269}" type="pres">
      <dgm:prSet presAssocID="{1D6E8714-A681-4970-A078-8CB1005BBAFB}" presName="sibTrans" presStyleLbl="sibTrans2D1" presStyleIdx="0" presStyleCnt="1"/>
      <dgm:spPr/>
      <dgm:t>
        <a:bodyPr/>
        <a:lstStyle/>
        <a:p>
          <a:endParaRPr lang="fr-CA"/>
        </a:p>
      </dgm:t>
    </dgm:pt>
    <dgm:pt modelId="{278F6D61-064F-4BF4-8B64-39C485E3253B}" type="pres">
      <dgm:prSet presAssocID="{1D6E8714-A681-4970-A078-8CB1005BBAFB}" presName="connectorText" presStyleLbl="sibTrans2D1" presStyleIdx="0" presStyleCnt="1"/>
      <dgm:spPr/>
      <dgm:t>
        <a:bodyPr/>
        <a:lstStyle/>
        <a:p>
          <a:endParaRPr lang="fr-CA"/>
        </a:p>
      </dgm:t>
    </dgm:pt>
    <dgm:pt modelId="{D101580E-A363-4D5C-A5D9-B1E26A0EBEDA}" type="pres">
      <dgm:prSet presAssocID="{E13FA1B0-B50E-410A-BEB6-37DD29BB7F20}" presName="node" presStyleLbl="node1" presStyleIdx="1" presStyleCnt="2" custScaleX="163873" custScaleY="111168">
        <dgm:presLayoutVars>
          <dgm:bulletEnabled val="1"/>
        </dgm:presLayoutVars>
      </dgm:prSet>
      <dgm:spPr/>
      <dgm:t>
        <a:bodyPr/>
        <a:lstStyle/>
        <a:p>
          <a:endParaRPr lang="fr-CA"/>
        </a:p>
      </dgm:t>
    </dgm:pt>
  </dgm:ptLst>
  <dgm:cxnLst>
    <dgm:cxn modelId="{9736CEC9-5A98-40F5-BD72-9A586151B669}" type="presOf" srcId="{1D6E8714-A681-4970-A078-8CB1005BBAFB}" destId="{916DD2C8-9A96-4377-BF8B-9EF237184269}" srcOrd="0" destOrd="0" presId="urn:microsoft.com/office/officeart/2005/8/layout/process1"/>
    <dgm:cxn modelId="{3683896E-E63D-4988-9FFB-81D276D4BCDE}" srcId="{E13FA1B0-B50E-410A-BEB6-37DD29BB7F20}" destId="{C4D82A66-FE79-4503-AB45-1D58CAA58A72}" srcOrd="0" destOrd="0" parTransId="{9C9F8796-FE33-40A1-B56E-1B0DDE58779A}" sibTransId="{D019ABB2-A71D-4611-A717-CCA3752F8C3F}"/>
    <dgm:cxn modelId="{110F2136-74F7-4E1D-90EA-919ADD10861D}" srcId="{35F2FA2C-25F3-4B3A-A81F-43EAA300D8D8}" destId="{52B895E9-5E6B-48BF-9DD5-69A0B04DC144}" srcOrd="0" destOrd="0" parTransId="{7E682A92-2693-4949-9BE9-9825CF903312}" sibTransId="{1D6E8714-A681-4970-A078-8CB1005BBAFB}"/>
    <dgm:cxn modelId="{A6F6D948-27C6-44B9-869A-783DB1923B89}" type="presOf" srcId="{1D6E8714-A681-4970-A078-8CB1005BBAFB}" destId="{278F6D61-064F-4BF4-8B64-39C485E3253B}" srcOrd="1" destOrd="0" presId="urn:microsoft.com/office/officeart/2005/8/layout/process1"/>
    <dgm:cxn modelId="{1DB7AA2A-7A95-4FE9-8E16-A352D5E4EC96}" type="presOf" srcId="{35F2FA2C-25F3-4B3A-A81F-43EAA300D8D8}" destId="{B5DD65F4-60FE-49B5-8FA8-4F7C74B4D8D7}" srcOrd="0" destOrd="0" presId="urn:microsoft.com/office/officeart/2005/8/layout/process1"/>
    <dgm:cxn modelId="{847D6863-BD60-4BFC-964E-6A2CCBFB3C1B}" type="presOf" srcId="{E13FA1B0-B50E-410A-BEB6-37DD29BB7F20}" destId="{D101580E-A363-4D5C-A5D9-B1E26A0EBEDA}" srcOrd="0" destOrd="0" presId="urn:microsoft.com/office/officeart/2005/8/layout/process1"/>
    <dgm:cxn modelId="{9A31F0F3-A5A0-487A-98D7-E1130253622E}" type="presOf" srcId="{52B895E9-5E6B-48BF-9DD5-69A0B04DC144}" destId="{09F846DE-A606-44F4-BA3F-413778E05BC8}" srcOrd="0" destOrd="0" presId="urn:microsoft.com/office/officeart/2005/8/layout/process1"/>
    <dgm:cxn modelId="{9CCA6B40-832A-4740-935E-1E3E84EDA2C9}" srcId="{35F2FA2C-25F3-4B3A-A81F-43EAA300D8D8}" destId="{E13FA1B0-B50E-410A-BEB6-37DD29BB7F20}" srcOrd="1" destOrd="0" parTransId="{FD537537-1044-48AD-BA71-6EE988BACAF8}" sibTransId="{87C62732-70AA-4B76-9331-F909CF288062}"/>
    <dgm:cxn modelId="{6772502D-BE6F-40D9-A100-3DFEA853CEB0}" type="presOf" srcId="{C4D82A66-FE79-4503-AB45-1D58CAA58A72}" destId="{D101580E-A363-4D5C-A5D9-B1E26A0EBEDA}" srcOrd="0" destOrd="1" presId="urn:microsoft.com/office/officeart/2005/8/layout/process1"/>
    <dgm:cxn modelId="{CB2113EE-8ED0-4704-B6DC-0E166881494F}" type="presParOf" srcId="{B5DD65F4-60FE-49B5-8FA8-4F7C74B4D8D7}" destId="{09F846DE-A606-44F4-BA3F-413778E05BC8}" srcOrd="0" destOrd="0" presId="urn:microsoft.com/office/officeart/2005/8/layout/process1"/>
    <dgm:cxn modelId="{C6501699-EDD3-4F2E-A8E7-D3C3018B018C}" type="presParOf" srcId="{B5DD65F4-60FE-49B5-8FA8-4F7C74B4D8D7}" destId="{916DD2C8-9A96-4377-BF8B-9EF237184269}" srcOrd="1" destOrd="0" presId="urn:microsoft.com/office/officeart/2005/8/layout/process1"/>
    <dgm:cxn modelId="{D841DAED-88EE-4391-88B7-2ECA2999C62B}" type="presParOf" srcId="{916DD2C8-9A96-4377-BF8B-9EF237184269}" destId="{278F6D61-064F-4BF4-8B64-39C485E3253B}" srcOrd="0" destOrd="0" presId="urn:microsoft.com/office/officeart/2005/8/layout/process1"/>
    <dgm:cxn modelId="{EE63988F-B00C-446C-9426-2855F2AA2313}" type="presParOf" srcId="{B5DD65F4-60FE-49B5-8FA8-4F7C74B4D8D7}" destId="{D101580E-A363-4D5C-A5D9-B1E26A0EBEDA}" srcOrd="2" destOrd="0" presId="urn:microsoft.com/office/officeart/2005/8/layout/process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714DB90-52A0-4CF4-A071-C74E42CD43E4}" type="doc">
      <dgm:prSet loTypeId="urn:microsoft.com/office/officeart/2005/8/layout/venn2" loCatId="relationship" qsTypeId="urn:microsoft.com/office/officeart/2005/8/quickstyle/simple1" qsCatId="simple" csTypeId="urn:microsoft.com/office/officeart/2005/8/colors/accent1_5" csCatId="accent1" phldr="1"/>
      <dgm:spPr/>
      <dgm:t>
        <a:bodyPr/>
        <a:lstStyle/>
        <a:p>
          <a:endParaRPr lang="fr-CA"/>
        </a:p>
      </dgm:t>
    </dgm:pt>
    <dgm:pt modelId="{5688EDDC-C041-4DBC-BB14-1B3C77254C97}">
      <dgm:prSet custT="1"/>
      <dgm:spPr/>
      <dgm:t>
        <a:bodyPr/>
        <a:lstStyle/>
        <a:p>
          <a:pPr algn="l" rtl="0"/>
          <a:r>
            <a:rPr lang="fr-FR" sz="2400" b="1" dirty="0" smtClean="0"/>
            <a:t>La TDM assure aujourd’hui grâce aux équipements de diffusion cédés par Radio Mauritanie et la TVM et ceux acquis récemment sur financement de l’Etat (Plateforme de diffusion satellitaire d’une capacité de 14 Chaînes TV et de 15 Stations  Radios), le traitement équitable de tous les opérateurs publics et privés, nationaux ou étrangers préalablement autorisés, contribuant ainsi à rentabiliser au maximum, les infrastructures de diffusion.</a:t>
          </a:r>
          <a:endParaRPr lang="fr-CA" sz="2400" b="1" dirty="0"/>
        </a:p>
      </dgm:t>
    </dgm:pt>
    <dgm:pt modelId="{DFF35F4B-A489-426B-8AF8-F2468C4924F0}" type="parTrans" cxnId="{081B6B0D-0122-4ABD-9077-06749EA42575}">
      <dgm:prSet/>
      <dgm:spPr/>
      <dgm:t>
        <a:bodyPr/>
        <a:lstStyle/>
        <a:p>
          <a:endParaRPr lang="fr-CA"/>
        </a:p>
      </dgm:t>
    </dgm:pt>
    <dgm:pt modelId="{4484D7AA-5653-40B0-959C-5806CE963112}" type="sibTrans" cxnId="{081B6B0D-0122-4ABD-9077-06749EA42575}">
      <dgm:prSet/>
      <dgm:spPr/>
      <dgm:t>
        <a:bodyPr/>
        <a:lstStyle/>
        <a:p>
          <a:endParaRPr lang="fr-CA"/>
        </a:p>
      </dgm:t>
    </dgm:pt>
    <dgm:pt modelId="{A859A9E3-1CC0-41B6-9C59-991723306494}" type="pres">
      <dgm:prSet presAssocID="{B714DB90-52A0-4CF4-A071-C74E42CD43E4}" presName="Name0" presStyleCnt="0">
        <dgm:presLayoutVars>
          <dgm:chMax val="7"/>
          <dgm:resizeHandles val="exact"/>
        </dgm:presLayoutVars>
      </dgm:prSet>
      <dgm:spPr/>
      <dgm:t>
        <a:bodyPr/>
        <a:lstStyle/>
        <a:p>
          <a:endParaRPr lang="fr-FR"/>
        </a:p>
      </dgm:t>
    </dgm:pt>
    <dgm:pt modelId="{992B7528-0CFC-4804-B05C-D64D66DEAC97}" type="pres">
      <dgm:prSet presAssocID="{B714DB90-52A0-4CF4-A071-C74E42CD43E4}" presName="comp1" presStyleCnt="0"/>
      <dgm:spPr/>
    </dgm:pt>
    <dgm:pt modelId="{C56A734B-E500-4A5E-B50F-8B40D6661608}" type="pres">
      <dgm:prSet presAssocID="{B714DB90-52A0-4CF4-A071-C74E42CD43E4}" presName="circle1" presStyleLbl="node1" presStyleIdx="0" presStyleCnt="1" custScaleX="124114"/>
      <dgm:spPr/>
      <dgm:t>
        <a:bodyPr/>
        <a:lstStyle/>
        <a:p>
          <a:endParaRPr lang="fr-FR"/>
        </a:p>
      </dgm:t>
    </dgm:pt>
    <dgm:pt modelId="{41A70337-A135-4AE7-9423-CCB06FBA0F59}" type="pres">
      <dgm:prSet presAssocID="{B714DB90-52A0-4CF4-A071-C74E42CD43E4}" presName="c1text" presStyleLbl="node1" presStyleIdx="0" presStyleCnt="1">
        <dgm:presLayoutVars>
          <dgm:bulletEnabled val="1"/>
        </dgm:presLayoutVars>
      </dgm:prSet>
      <dgm:spPr/>
      <dgm:t>
        <a:bodyPr/>
        <a:lstStyle/>
        <a:p>
          <a:endParaRPr lang="fr-FR"/>
        </a:p>
      </dgm:t>
    </dgm:pt>
  </dgm:ptLst>
  <dgm:cxnLst>
    <dgm:cxn modelId="{CDC6788C-9B3A-4A98-95D3-771A9254E205}" type="presOf" srcId="{B714DB90-52A0-4CF4-A071-C74E42CD43E4}" destId="{A859A9E3-1CC0-41B6-9C59-991723306494}" srcOrd="0" destOrd="0" presId="urn:microsoft.com/office/officeart/2005/8/layout/venn2"/>
    <dgm:cxn modelId="{4F077E1F-57B0-4C80-8CF9-407D76478558}" type="presOf" srcId="{5688EDDC-C041-4DBC-BB14-1B3C77254C97}" destId="{41A70337-A135-4AE7-9423-CCB06FBA0F59}" srcOrd="1" destOrd="0" presId="urn:microsoft.com/office/officeart/2005/8/layout/venn2"/>
    <dgm:cxn modelId="{081B6B0D-0122-4ABD-9077-06749EA42575}" srcId="{B714DB90-52A0-4CF4-A071-C74E42CD43E4}" destId="{5688EDDC-C041-4DBC-BB14-1B3C77254C97}" srcOrd="0" destOrd="0" parTransId="{DFF35F4B-A489-426B-8AF8-F2468C4924F0}" sibTransId="{4484D7AA-5653-40B0-959C-5806CE963112}"/>
    <dgm:cxn modelId="{1E74F52D-5F75-4C63-9C8E-6AEF9967F0EE}" type="presOf" srcId="{5688EDDC-C041-4DBC-BB14-1B3C77254C97}" destId="{C56A734B-E500-4A5E-B50F-8B40D6661608}" srcOrd="0" destOrd="0" presId="urn:microsoft.com/office/officeart/2005/8/layout/venn2"/>
    <dgm:cxn modelId="{27121701-4F86-4980-92E9-E1C706257CB8}" type="presParOf" srcId="{A859A9E3-1CC0-41B6-9C59-991723306494}" destId="{992B7528-0CFC-4804-B05C-D64D66DEAC97}" srcOrd="0" destOrd="0" presId="urn:microsoft.com/office/officeart/2005/8/layout/venn2"/>
    <dgm:cxn modelId="{D44DFA8E-223A-4C41-A9B3-5A5804605008}" type="presParOf" srcId="{992B7528-0CFC-4804-B05C-D64D66DEAC97}" destId="{C56A734B-E500-4A5E-B50F-8B40D6661608}" srcOrd="0" destOrd="0" presId="urn:microsoft.com/office/officeart/2005/8/layout/venn2"/>
    <dgm:cxn modelId="{AEEBF5D3-EF06-4C50-A98F-0C073AC4976F}" type="presParOf" srcId="{992B7528-0CFC-4804-B05C-D64D66DEAC97}" destId="{41A70337-A135-4AE7-9423-CCB06FBA0F59}" srcOrd="1" destOrd="0" presId="urn:microsoft.com/office/officeart/2005/8/layout/ven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33144F3-0883-494D-9FF6-999022D46BD2}" type="doc">
      <dgm:prSet loTypeId="urn:microsoft.com/office/officeart/2005/8/layout/vList3" loCatId="list" qsTypeId="urn:microsoft.com/office/officeart/2005/8/quickstyle/simple1" qsCatId="simple" csTypeId="urn:microsoft.com/office/officeart/2005/8/colors/accent1_2" csCatId="accent1" phldr="1"/>
      <dgm:spPr/>
      <dgm:t>
        <a:bodyPr/>
        <a:lstStyle/>
        <a:p>
          <a:endParaRPr lang="fr-CA"/>
        </a:p>
      </dgm:t>
    </dgm:pt>
    <dgm:pt modelId="{135E0C93-D368-45A9-B264-7E9290B74A51}">
      <dgm:prSet custT="1"/>
      <dgm:spPr/>
      <dgm:t>
        <a:bodyPr/>
        <a:lstStyle/>
        <a:p>
          <a:pPr rtl="0"/>
          <a:r>
            <a:rPr lang="fr-FR" sz="1600" b="1" dirty="0" smtClean="0"/>
            <a:t>Le passage à la radiodiffusion numérique terrestre devant intervenir le 17 juin 2015 pour la bande UHF et le 17 juin 2020 pour la bande VHF, la TDM a déjà  entamé quelques actions jugées essentielles pour la stratégie du passage à la TNT, à savoir:</a:t>
          </a:r>
          <a:endParaRPr lang="fr-CA" sz="1600" b="1" dirty="0"/>
        </a:p>
      </dgm:t>
    </dgm:pt>
    <dgm:pt modelId="{675C637D-4A52-4D59-B1B7-A5AC56BA54FB}" type="parTrans" cxnId="{FC615EF4-32F0-44C6-AB56-A302BC24F6C1}">
      <dgm:prSet/>
      <dgm:spPr/>
      <dgm:t>
        <a:bodyPr/>
        <a:lstStyle/>
        <a:p>
          <a:endParaRPr lang="fr-CA"/>
        </a:p>
      </dgm:t>
    </dgm:pt>
    <dgm:pt modelId="{B6486F12-10E1-403D-9840-2E05D1C0FD48}" type="sibTrans" cxnId="{FC615EF4-32F0-44C6-AB56-A302BC24F6C1}">
      <dgm:prSet/>
      <dgm:spPr/>
      <dgm:t>
        <a:bodyPr/>
        <a:lstStyle/>
        <a:p>
          <a:endParaRPr lang="fr-CA"/>
        </a:p>
      </dgm:t>
    </dgm:pt>
    <dgm:pt modelId="{73E8E4CA-903C-486B-A9C0-9903BDFA27E1}">
      <dgm:prSet custT="1"/>
      <dgm:spPr/>
      <dgm:t>
        <a:bodyPr/>
        <a:lstStyle/>
        <a:p>
          <a:pPr rtl="0"/>
          <a:r>
            <a:rPr lang="fr-FR" sz="1800" b="1" dirty="0" smtClean="0">
              <a:solidFill>
                <a:srgbClr val="FFFF00"/>
              </a:solidFill>
            </a:rPr>
            <a:t>1 L’analyse systématique des facteurs qui entravent le développement de la radiodiffusion en Mauritanie</a:t>
          </a:r>
          <a:r>
            <a:rPr lang="fr-FR" sz="1200" dirty="0" smtClean="0"/>
            <a:t>.</a:t>
          </a:r>
          <a:endParaRPr lang="fr-CA" sz="1200" dirty="0"/>
        </a:p>
      </dgm:t>
    </dgm:pt>
    <dgm:pt modelId="{5B0A5F5C-4237-4EE0-8287-FA4E152B40AA}" type="parTrans" cxnId="{B5DB4524-B284-4E43-867B-6E378EECB848}">
      <dgm:prSet/>
      <dgm:spPr/>
      <dgm:t>
        <a:bodyPr/>
        <a:lstStyle/>
        <a:p>
          <a:endParaRPr lang="fr-CA"/>
        </a:p>
      </dgm:t>
    </dgm:pt>
    <dgm:pt modelId="{B957BE1B-E891-444E-A1F5-EF1C39D5C8B3}" type="sibTrans" cxnId="{B5DB4524-B284-4E43-867B-6E378EECB848}">
      <dgm:prSet/>
      <dgm:spPr/>
      <dgm:t>
        <a:bodyPr/>
        <a:lstStyle/>
        <a:p>
          <a:endParaRPr lang="fr-CA"/>
        </a:p>
      </dgm:t>
    </dgm:pt>
    <dgm:pt modelId="{56E375C9-CB78-4031-BB63-D8CC0B7A9178}">
      <dgm:prSet custT="1"/>
      <dgm:spPr/>
      <dgm:t>
        <a:bodyPr/>
        <a:lstStyle/>
        <a:p>
          <a:pPr rtl="0"/>
          <a:r>
            <a:rPr lang="fr-FR" sz="1800" b="1" dirty="0" smtClean="0"/>
            <a:t>Parmi ceux-ci, on peut citer:</a:t>
          </a:r>
          <a:r>
            <a:rPr lang="fr-FR" sz="1800" dirty="0" smtClean="0"/>
            <a:t> </a:t>
          </a:r>
          <a:endParaRPr lang="fr-CA" sz="1800" dirty="0"/>
        </a:p>
      </dgm:t>
    </dgm:pt>
    <dgm:pt modelId="{20925B0D-2E3B-4A74-9078-13B79D2D50B5}" type="parTrans" cxnId="{7FBFB740-9911-45F7-96A7-62FAE16154CD}">
      <dgm:prSet/>
      <dgm:spPr/>
      <dgm:t>
        <a:bodyPr/>
        <a:lstStyle/>
        <a:p>
          <a:endParaRPr lang="fr-CA"/>
        </a:p>
      </dgm:t>
    </dgm:pt>
    <dgm:pt modelId="{B38D5444-DF23-4827-8F9B-7562F6FABCBC}" type="sibTrans" cxnId="{7FBFB740-9911-45F7-96A7-62FAE16154CD}">
      <dgm:prSet/>
      <dgm:spPr/>
      <dgm:t>
        <a:bodyPr/>
        <a:lstStyle/>
        <a:p>
          <a:endParaRPr lang="fr-CA"/>
        </a:p>
      </dgm:t>
    </dgm:pt>
    <dgm:pt modelId="{7872F253-BC58-4F2E-8B06-8A2C6B9FDFC9}">
      <dgm:prSet custT="1"/>
      <dgm:spPr/>
      <dgm:t>
        <a:bodyPr/>
        <a:lstStyle/>
        <a:p>
          <a:pPr rtl="0"/>
          <a:r>
            <a:rPr lang="fr-FR" sz="2000" b="1" dirty="0" smtClean="0"/>
            <a:t>l’immensité du territoire national;</a:t>
          </a:r>
          <a:endParaRPr lang="fr-CA" sz="2000" b="1" dirty="0"/>
        </a:p>
      </dgm:t>
    </dgm:pt>
    <dgm:pt modelId="{C4F1DEE8-1E3F-4844-A78A-5F6855469ADD}" type="parTrans" cxnId="{EA11CA81-635E-42B3-9F2B-7ED50C438359}">
      <dgm:prSet/>
      <dgm:spPr/>
      <dgm:t>
        <a:bodyPr/>
        <a:lstStyle/>
        <a:p>
          <a:endParaRPr lang="fr-CA"/>
        </a:p>
      </dgm:t>
    </dgm:pt>
    <dgm:pt modelId="{36864331-5492-4E98-86DF-4EA98F9C3102}" type="sibTrans" cxnId="{EA11CA81-635E-42B3-9F2B-7ED50C438359}">
      <dgm:prSet/>
      <dgm:spPr/>
      <dgm:t>
        <a:bodyPr/>
        <a:lstStyle/>
        <a:p>
          <a:endParaRPr lang="fr-CA"/>
        </a:p>
      </dgm:t>
    </dgm:pt>
    <dgm:pt modelId="{5C556538-91C0-4BB8-8A87-D8C74297BFAF}">
      <dgm:prSet custT="1"/>
      <dgm:spPr/>
      <dgm:t>
        <a:bodyPr/>
        <a:lstStyle/>
        <a:p>
          <a:pPr rtl="0"/>
          <a:r>
            <a:rPr lang="fr-FR" sz="1600" b="1" dirty="0" smtClean="0"/>
            <a:t>les difficultés liées au relief (la Mauritanie est un pays au relief très accidenté, on y dénombre des chaînes de montagnes, des escarpements rocheux, des vallées, des cuvettes, des dépressions, de hautes collines </a:t>
          </a:r>
          <a:endParaRPr lang="fr-CA" sz="1600" b="1" dirty="0"/>
        </a:p>
      </dgm:t>
    </dgm:pt>
    <dgm:pt modelId="{236A5A2D-0530-4909-AA13-3BCF0882D440}" type="parTrans" cxnId="{63067CA0-8F9D-4F0E-9893-7BE992D35D8C}">
      <dgm:prSet/>
      <dgm:spPr/>
      <dgm:t>
        <a:bodyPr/>
        <a:lstStyle/>
        <a:p>
          <a:endParaRPr lang="fr-CA"/>
        </a:p>
      </dgm:t>
    </dgm:pt>
    <dgm:pt modelId="{6F2BFB5F-ECE7-4F98-98FE-9252DB9491B3}" type="sibTrans" cxnId="{63067CA0-8F9D-4F0E-9893-7BE992D35D8C}">
      <dgm:prSet/>
      <dgm:spPr/>
      <dgm:t>
        <a:bodyPr/>
        <a:lstStyle/>
        <a:p>
          <a:endParaRPr lang="fr-CA"/>
        </a:p>
      </dgm:t>
    </dgm:pt>
    <dgm:pt modelId="{2A66024D-0234-4B5C-BCE0-9EC487EDBFE8}">
      <dgm:prSet custT="1"/>
      <dgm:spPr/>
      <dgm:t>
        <a:bodyPr/>
        <a:lstStyle/>
        <a:p>
          <a:pPr rtl="0"/>
          <a:r>
            <a:rPr lang="fr-FR" sz="1800" dirty="0" smtClean="0"/>
            <a:t>La mauvaise répartition géographique des populations d’une façon générale et à l’intérieur de chaque wilaya</a:t>
          </a:r>
          <a:endParaRPr lang="fr-CA" sz="1800" dirty="0"/>
        </a:p>
      </dgm:t>
    </dgm:pt>
    <dgm:pt modelId="{BFD0D4F3-6D0F-44CC-A4B5-ECEE05D17DE1}" type="parTrans" cxnId="{30E6E77A-2263-4CF8-9088-4B315C85887A}">
      <dgm:prSet/>
      <dgm:spPr/>
      <dgm:t>
        <a:bodyPr/>
        <a:lstStyle/>
        <a:p>
          <a:endParaRPr lang="fr-CA"/>
        </a:p>
      </dgm:t>
    </dgm:pt>
    <dgm:pt modelId="{DD0ABF25-D108-4082-A182-CF32BCC3E213}" type="sibTrans" cxnId="{30E6E77A-2263-4CF8-9088-4B315C85887A}">
      <dgm:prSet/>
      <dgm:spPr/>
      <dgm:t>
        <a:bodyPr/>
        <a:lstStyle/>
        <a:p>
          <a:endParaRPr lang="fr-CA"/>
        </a:p>
      </dgm:t>
    </dgm:pt>
    <dgm:pt modelId="{7BF901C8-1548-45F9-BD38-D2D8BEC2F1FC}" type="pres">
      <dgm:prSet presAssocID="{E33144F3-0883-494D-9FF6-999022D46BD2}" presName="linearFlow" presStyleCnt="0">
        <dgm:presLayoutVars>
          <dgm:dir/>
          <dgm:resizeHandles val="exact"/>
        </dgm:presLayoutVars>
      </dgm:prSet>
      <dgm:spPr/>
      <dgm:t>
        <a:bodyPr/>
        <a:lstStyle/>
        <a:p>
          <a:endParaRPr lang="fr-FR"/>
        </a:p>
      </dgm:t>
    </dgm:pt>
    <dgm:pt modelId="{0CE7BCF4-7896-478E-ABE6-6041D83D2DDD}" type="pres">
      <dgm:prSet presAssocID="{135E0C93-D368-45A9-B264-7E9290B74A51}" presName="composite" presStyleCnt="0"/>
      <dgm:spPr/>
    </dgm:pt>
    <dgm:pt modelId="{C7D9397D-B5D4-4AE1-95BC-BA6197289CD0}" type="pres">
      <dgm:prSet presAssocID="{135E0C93-D368-45A9-B264-7E9290B74A51}" presName="imgShp" presStyleLbl="fgImgPlace1" presStyleIdx="0" presStyleCnt="6" custLinFactX="-29334" custLinFactNeighborX="-100000" custLinFactNeighborY="-559"/>
      <dgm:spPr/>
    </dgm:pt>
    <dgm:pt modelId="{0186E4D9-85B9-47A2-9E5D-B38AB1BF5C1D}" type="pres">
      <dgm:prSet presAssocID="{135E0C93-D368-45A9-B264-7E9290B74A51}" presName="txShp" presStyleLbl="node1" presStyleIdx="0" presStyleCnt="6" custScaleX="135642" custScaleY="136702">
        <dgm:presLayoutVars>
          <dgm:bulletEnabled val="1"/>
        </dgm:presLayoutVars>
      </dgm:prSet>
      <dgm:spPr/>
      <dgm:t>
        <a:bodyPr/>
        <a:lstStyle/>
        <a:p>
          <a:endParaRPr lang="fr-FR"/>
        </a:p>
      </dgm:t>
    </dgm:pt>
    <dgm:pt modelId="{B39992C8-49B0-4CA4-A8A9-0071A90882BA}" type="pres">
      <dgm:prSet presAssocID="{B6486F12-10E1-403D-9840-2E05D1C0FD48}" presName="spacing" presStyleCnt="0"/>
      <dgm:spPr/>
    </dgm:pt>
    <dgm:pt modelId="{82CC456A-91DD-41D5-A171-2AF2391BA772}" type="pres">
      <dgm:prSet presAssocID="{73E8E4CA-903C-486B-A9C0-9903BDFA27E1}" presName="composite" presStyleCnt="0"/>
      <dgm:spPr/>
    </dgm:pt>
    <dgm:pt modelId="{6A5AD3FF-9CB1-45E1-86D8-1182FAE22448}" type="pres">
      <dgm:prSet presAssocID="{73E8E4CA-903C-486B-A9C0-9903BDFA27E1}" presName="imgShp" presStyleLbl="fgImgPlace1" presStyleIdx="1" presStyleCnt="6" custLinFactX="-22602" custLinFactNeighborX="-100000" custLinFactNeighborY="-3051"/>
      <dgm:spPr/>
    </dgm:pt>
    <dgm:pt modelId="{1490F8B1-B018-458E-8CC4-92E28B433B54}" type="pres">
      <dgm:prSet presAssocID="{73E8E4CA-903C-486B-A9C0-9903BDFA27E1}" presName="txShp" presStyleLbl="node1" presStyleIdx="1" presStyleCnt="6" custScaleX="134953">
        <dgm:presLayoutVars>
          <dgm:bulletEnabled val="1"/>
        </dgm:presLayoutVars>
      </dgm:prSet>
      <dgm:spPr/>
      <dgm:t>
        <a:bodyPr/>
        <a:lstStyle/>
        <a:p>
          <a:endParaRPr lang="fr-FR"/>
        </a:p>
      </dgm:t>
    </dgm:pt>
    <dgm:pt modelId="{4B4DA264-8A77-4866-BF41-C7740EF41A68}" type="pres">
      <dgm:prSet presAssocID="{B957BE1B-E891-444E-A1F5-EF1C39D5C8B3}" presName="spacing" presStyleCnt="0"/>
      <dgm:spPr/>
    </dgm:pt>
    <dgm:pt modelId="{BB5C414D-F2DB-4683-9780-28428BC8EFDA}" type="pres">
      <dgm:prSet presAssocID="{56E375C9-CB78-4031-BB63-D8CC0B7A9178}" presName="composite" presStyleCnt="0"/>
      <dgm:spPr/>
    </dgm:pt>
    <dgm:pt modelId="{CA3E94D9-54A6-4CF6-9702-15039B2913DE}" type="pres">
      <dgm:prSet presAssocID="{56E375C9-CB78-4031-BB63-D8CC0B7A9178}" presName="imgShp" presStyleLbl="fgImgPlace1" presStyleIdx="2" presStyleCnt="6" custLinFactX="-22602" custLinFactNeighborX="-100000" custLinFactNeighborY="-12250"/>
      <dgm:spPr/>
    </dgm:pt>
    <dgm:pt modelId="{66C9AE76-D865-463C-8290-0553AD5F248C}" type="pres">
      <dgm:prSet presAssocID="{56E375C9-CB78-4031-BB63-D8CC0B7A9178}" presName="txShp" presStyleLbl="node1" presStyleIdx="2" presStyleCnt="6" custScaleX="134953">
        <dgm:presLayoutVars>
          <dgm:bulletEnabled val="1"/>
        </dgm:presLayoutVars>
      </dgm:prSet>
      <dgm:spPr/>
      <dgm:t>
        <a:bodyPr/>
        <a:lstStyle/>
        <a:p>
          <a:endParaRPr lang="fr-FR"/>
        </a:p>
      </dgm:t>
    </dgm:pt>
    <dgm:pt modelId="{4C32A9AF-00E2-4231-BDC6-2060BD4C4F27}" type="pres">
      <dgm:prSet presAssocID="{B38D5444-DF23-4827-8F9B-7562F6FABCBC}" presName="spacing" presStyleCnt="0"/>
      <dgm:spPr/>
    </dgm:pt>
    <dgm:pt modelId="{078EC600-E377-4CAB-92AE-6521F0F64519}" type="pres">
      <dgm:prSet presAssocID="{7872F253-BC58-4F2E-8B06-8A2C6B9FDFC9}" presName="composite" presStyleCnt="0"/>
      <dgm:spPr/>
    </dgm:pt>
    <dgm:pt modelId="{1AAAD1F5-6D55-4C0B-A759-314255C66427}" type="pres">
      <dgm:prSet presAssocID="{7872F253-BC58-4F2E-8B06-8A2C6B9FDFC9}" presName="imgShp" presStyleLbl="fgImgPlace1" presStyleIdx="3" presStyleCnt="6" custLinFactX="-31883" custLinFactNeighborX="-100000" custLinFactNeighborY="-2887"/>
      <dgm:spPr/>
    </dgm:pt>
    <dgm:pt modelId="{C37397A9-B6B9-473A-B2C7-2340614E622F}" type="pres">
      <dgm:prSet presAssocID="{7872F253-BC58-4F2E-8B06-8A2C6B9FDFC9}" presName="txShp" presStyleLbl="node1" presStyleIdx="3" presStyleCnt="6" custScaleX="134953">
        <dgm:presLayoutVars>
          <dgm:bulletEnabled val="1"/>
        </dgm:presLayoutVars>
      </dgm:prSet>
      <dgm:spPr/>
      <dgm:t>
        <a:bodyPr/>
        <a:lstStyle/>
        <a:p>
          <a:endParaRPr lang="fr-FR"/>
        </a:p>
      </dgm:t>
    </dgm:pt>
    <dgm:pt modelId="{305F37F2-63F2-466F-BDFF-9039F3E99A34}" type="pres">
      <dgm:prSet presAssocID="{36864331-5492-4E98-86DF-4EA98F9C3102}" presName="spacing" presStyleCnt="0"/>
      <dgm:spPr/>
    </dgm:pt>
    <dgm:pt modelId="{08AF2992-C451-4B08-BBAF-D5996432A28A}" type="pres">
      <dgm:prSet presAssocID="{5C556538-91C0-4BB8-8A87-D8C74297BFAF}" presName="composite" presStyleCnt="0"/>
      <dgm:spPr/>
    </dgm:pt>
    <dgm:pt modelId="{42C1F6E2-58A6-4028-920D-ED9EAFE394E6}" type="pres">
      <dgm:prSet presAssocID="{5C556538-91C0-4BB8-8A87-D8C74297BFAF}" presName="imgShp" presStyleLbl="fgImgPlace1" presStyleIdx="4" presStyleCnt="6" custLinFactX="-31883" custLinFactNeighborX="-100000" custLinFactNeighborY="-12086"/>
      <dgm:spPr/>
    </dgm:pt>
    <dgm:pt modelId="{37AD8FEB-D497-48B0-9097-9DA9D0AFA088}" type="pres">
      <dgm:prSet presAssocID="{5C556538-91C0-4BB8-8A87-D8C74297BFAF}" presName="txShp" presStyleLbl="node1" presStyleIdx="4" presStyleCnt="6" custScaleX="134953" custScaleY="142795">
        <dgm:presLayoutVars>
          <dgm:bulletEnabled val="1"/>
        </dgm:presLayoutVars>
      </dgm:prSet>
      <dgm:spPr/>
      <dgm:t>
        <a:bodyPr/>
        <a:lstStyle/>
        <a:p>
          <a:endParaRPr lang="fr-CA"/>
        </a:p>
      </dgm:t>
    </dgm:pt>
    <dgm:pt modelId="{12EFF606-DBF1-4D02-807D-0D909C97F134}" type="pres">
      <dgm:prSet presAssocID="{6F2BFB5F-ECE7-4F98-98FE-9252DB9491B3}" presName="spacing" presStyleCnt="0"/>
      <dgm:spPr/>
    </dgm:pt>
    <dgm:pt modelId="{C44A34CC-8A2E-4AB2-B56F-C1312E8C6CF5}" type="pres">
      <dgm:prSet presAssocID="{2A66024D-0234-4B5C-BCE0-9EC487EDBFE8}" presName="composite" presStyleCnt="0"/>
      <dgm:spPr/>
    </dgm:pt>
    <dgm:pt modelId="{4A80628A-BA92-44B5-A0EF-4C4A80F3C6A8}" type="pres">
      <dgm:prSet presAssocID="{2A66024D-0234-4B5C-BCE0-9EC487EDBFE8}" presName="imgShp" presStyleLbl="fgImgPlace1" presStyleIdx="5" presStyleCnt="6" custLinFactX="-41164" custLinFactNeighborX="-100000" custLinFactNeighborY="-2394"/>
      <dgm:spPr/>
    </dgm:pt>
    <dgm:pt modelId="{3BEF1213-D5AA-4610-9A49-79B0C03965B0}" type="pres">
      <dgm:prSet presAssocID="{2A66024D-0234-4B5C-BCE0-9EC487EDBFE8}" presName="txShp" presStyleLbl="node1" presStyleIdx="5" presStyleCnt="6" custScaleX="134953" custScaleY="136465">
        <dgm:presLayoutVars>
          <dgm:bulletEnabled val="1"/>
        </dgm:presLayoutVars>
      </dgm:prSet>
      <dgm:spPr/>
      <dgm:t>
        <a:bodyPr/>
        <a:lstStyle/>
        <a:p>
          <a:endParaRPr lang="fr-FR"/>
        </a:p>
      </dgm:t>
    </dgm:pt>
  </dgm:ptLst>
  <dgm:cxnLst>
    <dgm:cxn modelId="{30E6E77A-2263-4CF8-9088-4B315C85887A}" srcId="{E33144F3-0883-494D-9FF6-999022D46BD2}" destId="{2A66024D-0234-4B5C-BCE0-9EC487EDBFE8}" srcOrd="5" destOrd="0" parTransId="{BFD0D4F3-6D0F-44CC-A4B5-ECEE05D17DE1}" sibTransId="{DD0ABF25-D108-4082-A182-CF32BCC3E213}"/>
    <dgm:cxn modelId="{A6BA296B-E96C-4227-85AA-8469BF75D4AB}" type="presOf" srcId="{135E0C93-D368-45A9-B264-7E9290B74A51}" destId="{0186E4D9-85B9-47A2-9E5D-B38AB1BF5C1D}" srcOrd="0" destOrd="0" presId="urn:microsoft.com/office/officeart/2005/8/layout/vList3"/>
    <dgm:cxn modelId="{829F2C4D-1106-4F05-BD6C-238406D9CFCA}" type="presOf" srcId="{56E375C9-CB78-4031-BB63-D8CC0B7A9178}" destId="{66C9AE76-D865-463C-8290-0553AD5F248C}" srcOrd="0" destOrd="0" presId="urn:microsoft.com/office/officeart/2005/8/layout/vList3"/>
    <dgm:cxn modelId="{EA11CA81-635E-42B3-9F2B-7ED50C438359}" srcId="{E33144F3-0883-494D-9FF6-999022D46BD2}" destId="{7872F253-BC58-4F2E-8B06-8A2C6B9FDFC9}" srcOrd="3" destOrd="0" parTransId="{C4F1DEE8-1E3F-4844-A78A-5F6855469ADD}" sibTransId="{36864331-5492-4E98-86DF-4EA98F9C3102}"/>
    <dgm:cxn modelId="{0B82F181-3461-43E8-81D6-348DFC715588}" type="presOf" srcId="{2A66024D-0234-4B5C-BCE0-9EC487EDBFE8}" destId="{3BEF1213-D5AA-4610-9A49-79B0C03965B0}" srcOrd="0" destOrd="0" presId="urn:microsoft.com/office/officeart/2005/8/layout/vList3"/>
    <dgm:cxn modelId="{48BB6288-3998-4507-8D3D-5397F2997696}" type="presOf" srcId="{E33144F3-0883-494D-9FF6-999022D46BD2}" destId="{7BF901C8-1548-45F9-BD38-D2D8BEC2F1FC}" srcOrd="0" destOrd="0" presId="urn:microsoft.com/office/officeart/2005/8/layout/vList3"/>
    <dgm:cxn modelId="{63067CA0-8F9D-4F0E-9893-7BE992D35D8C}" srcId="{E33144F3-0883-494D-9FF6-999022D46BD2}" destId="{5C556538-91C0-4BB8-8A87-D8C74297BFAF}" srcOrd="4" destOrd="0" parTransId="{236A5A2D-0530-4909-AA13-3BCF0882D440}" sibTransId="{6F2BFB5F-ECE7-4F98-98FE-9252DB9491B3}"/>
    <dgm:cxn modelId="{F19A6CE0-8786-4914-A1B1-B52032169618}" type="presOf" srcId="{7872F253-BC58-4F2E-8B06-8A2C6B9FDFC9}" destId="{C37397A9-B6B9-473A-B2C7-2340614E622F}" srcOrd="0" destOrd="0" presId="urn:microsoft.com/office/officeart/2005/8/layout/vList3"/>
    <dgm:cxn modelId="{B5DB4524-B284-4E43-867B-6E378EECB848}" srcId="{E33144F3-0883-494D-9FF6-999022D46BD2}" destId="{73E8E4CA-903C-486B-A9C0-9903BDFA27E1}" srcOrd="1" destOrd="0" parTransId="{5B0A5F5C-4237-4EE0-8287-FA4E152B40AA}" sibTransId="{B957BE1B-E891-444E-A1F5-EF1C39D5C8B3}"/>
    <dgm:cxn modelId="{F79B7780-C21F-46DF-BBE3-57442F4752C3}" type="presOf" srcId="{5C556538-91C0-4BB8-8A87-D8C74297BFAF}" destId="{37AD8FEB-D497-48B0-9097-9DA9D0AFA088}" srcOrd="0" destOrd="0" presId="urn:microsoft.com/office/officeart/2005/8/layout/vList3"/>
    <dgm:cxn modelId="{7FBFB740-9911-45F7-96A7-62FAE16154CD}" srcId="{E33144F3-0883-494D-9FF6-999022D46BD2}" destId="{56E375C9-CB78-4031-BB63-D8CC0B7A9178}" srcOrd="2" destOrd="0" parTransId="{20925B0D-2E3B-4A74-9078-13B79D2D50B5}" sibTransId="{B38D5444-DF23-4827-8F9B-7562F6FABCBC}"/>
    <dgm:cxn modelId="{FC615EF4-32F0-44C6-AB56-A302BC24F6C1}" srcId="{E33144F3-0883-494D-9FF6-999022D46BD2}" destId="{135E0C93-D368-45A9-B264-7E9290B74A51}" srcOrd="0" destOrd="0" parTransId="{675C637D-4A52-4D59-B1B7-A5AC56BA54FB}" sibTransId="{B6486F12-10E1-403D-9840-2E05D1C0FD48}"/>
    <dgm:cxn modelId="{4B24FC38-940A-40DA-9031-C48048BA1499}" type="presOf" srcId="{73E8E4CA-903C-486B-A9C0-9903BDFA27E1}" destId="{1490F8B1-B018-458E-8CC4-92E28B433B54}" srcOrd="0" destOrd="0" presId="urn:microsoft.com/office/officeart/2005/8/layout/vList3"/>
    <dgm:cxn modelId="{0DC466F9-6D8E-45DF-9359-CBFD036196E3}" type="presParOf" srcId="{7BF901C8-1548-45F9-BD38-D2D8BEC2F1FC}" destId="{0CE7BCF4-7896-478E-ABE6-6041D83D2DDD}" srcOrd="0" destOrd="0" presId="urn:microsoft.com/office/officeart/2005/8/layout/vList3"/>
    <dgm:cxn modelId="{A340BBF8-4CD0-467D-8B62-0090155C0178}" type="presParOf" srcId="{0CE7BCF4-7896-478E-ABE6-6041D83D2DDD}" destId="{C7D9397D-B5D4-4AE1-95BC-BA6197289CD0}" srcOrd="0" destOrd="0" presId="urn:microsoft.com/office/officeart/2005/8/layout/vList3"/>
    <dgm:cxn modelId="{0C522A71-DDC6-4C54-AE83-E26BD939505A}" type="presParOf" srcId="{0CE7BCF4-7896-478E-ABE6-6041D83D2DDD}" destId="{0186E4D9-85B9-47A2-9E5D-B38AB1BF5C1D}" srcOrd="1" destOrd="0" presId="urn:microsoft.com/office/officeart/2005/8/layout/vList3"/>
    <dgm:cxn modelId="{12F746D0-F295-49B7-8694-555FBC33FDF5}" type="presParOf" srcId="{7BF901C8-1548-45F9-BD38-D2D8BEC2F1FC}" destId="{B39992C8-49B0-4CA4-A8A9-0071A90882BA}" srcOrd="1" destOrd="0" presId="urn:microsoft.com/office/officeart/2005/8/layout/vList3"/>
    <dgm:cxn modelId="{CCE62448-2F53-4AA0-8061-8A5E3F2374EC}" type="presParOf" srcId="{7BF901C8-1548-45F9-BD38-D2D8BEC2F1FC}" destId="{82CC456A-91DD-41D5-A171-2AF2391BA772}" srcOrd="2" destOrd="0" presId="urn:microsoft.com/office/officeart/2005/8/layout/vList3"/>
    <dgm:cxn modelId="{CCE4784E-224F-4801-837F-8A3D99DCF1E0}" type="presParOf" srcId="{82CC456A-91DD-41D5-A171-2AF2391BA772}" destId="{6A5AD3FF-9CB1-45E1-86D8-1182FAE22448}" srcOrd="0" destOrd="0" presId="urn:microsoft.com/office/officeart/2005/8/layout/vList3"/>
    <dgm:cxn modelId="{17345867-A38E-4CDE-BBCE-43BD2873B7C0}" type="presParOf" srcId="{82CC456A-91DD-41D5-A171-2AF2391BA772}" destId="{1490F8B1-B018-458E-8CC4-92E28B433B54}" srcOrd="1" destOrd="0" presId="urn:microsoft.com/office/officeart/2005/8/layout/vList3"/>
    <dgm:cxn modelId="{5AEAA507-13F9-452B-AA29-D6CED0FCB8EA}" type="presParOf" srcId="{7BF901C8-1548-45F9-BD38-D2D8BEC2F1FC}" destId="{4B4DA264-8A77-4866-BF41-C7740EF41A68}" srcOrd="3" destOrd="0" presId="urn:microsoft.com/office/officeart/2005/8/layout/vList3"/>
    <dgm:cxn modelId="{909210AC-992B-4882-852D-6380938190D1}" type="presParOf" srcId="{7BF901C8-1548-45F9-BD38-D2D8BEC2F1FC}" destId="{BB5C414D-F2DB-4683-9780-28428BC8EFDA}" srcOrd="4" destOrd="0" presId="urn:microsoft.com/office/officeart/2005/8/layout/vList3"/>
    <dgm:cxn modelId="{2E41A927-B331-43F4-B445-E126DEA0BF2E}" type="presParOf" srcId="{BB5C414D-F2DB-4683-9780-28428BC8EFDA}" destId="{CA3E94D9-54A6-4CF6-9702-15039B2913DE}" srcOrd="0" destOrd="0" presId="urn:microsoft.com/office/officeart/2005/8/layout/vList3"/>
    <dgm:cxn modelId="{F25981D7-BDF8-4819-8E6F-3364D690F9EF}" type="presParOf" srcId="{BB5C414D-F2DB-4683-9780-28428BC8EFDA}" destId="{66C9AE76-D865-463C-8290-0553AD5F248C}" srcOrd="1" destOrd="0" presId="urn:microsoft.com/office/officeart/2005/8/layout/vList3"/>
    <dgm:cxn modelId="{C967BB33-3D87-4CB4-AFC4-ECAAFDAD1245}" type="presParOf" srcId="{7BF901C8-1548-45F9-BD38-D2D8BEC2F1FC}" destId="{4C32A9AF-00E2-4231-BDC6-2060BD4C4F27}" srcOrd="5" destOrd="0" presId="urn:microsoft.com/office/officeart/2005/8/layout/vList3"/>
    <dgm:cxn modelId="{0A4BA6B6-644D-48B4-887C-140DAF7167BE}" type="presParOf" srcId="{7BF901C8-1548-45F9-BD38-D2D8BEC2F1FC}" destId="{078EC600-E377-4CAB-92AE-6521F0F64519}" srcOrd="6" destOrd="0" presId="urn:microsoft.com/office/officeart/2005/8/layout/vList3"/>
    <dgm:cxn modelId="{5A7E99CA-D310-4790-A9ED-F15285AA84CD}" type="presParOf" srcId="{078EC600-E377-4CAB-92AE-6521F0F64519}" destId="{1AAAD1F5-6D55-4C0B-A759-314255C66427}" srcOrd="0" destOrd="0" presId="urn:microsoft.com/office/officeart/2005/8/layout/vList3"/>
    <dgm:cxn modelId="{4CE90E97-C626-4690-A0A0-E9431226877F}" type="presParOf" srcId="{078EC600-E377-4CAB-92AE-6521F0F64519}" destId="{C37397A9-B6B9-473A-B2C7-2340614E622F}" srcOrd="1" destOrd="0" presId="urn:microsoft.com/office/officeart/2005/8/layout/vList3"/>
    <dgm:cxn modelId="{131AC1E0-1958-4961-8105-EB984C96A2EB}" type="presParOf" srcId="{7BF901C8-1548-45F9-BD38-D2D8BEC2F1FC}" destId="{305F37F2-63F2-466F-BDFF-9039F3E99A34}" srcOrd="7" destOrd="0" presId="urn:microsoft.com/office/officeart/2005/8/layout/vList3"/>
    <dgm:cxn modelId="{21E37926-618B-4067-A873-08FE0E41981E}" type="presParOf" srcId="{7BF901C8-1548-45F9-BD38-D2D8BEC2F1FC}" destId="{08AF2992-C451-4B08-BBAF-D5996432A28A}" srcOrd="8" destOrd="0" presId="urn:microsoft.com/office/officeart/2005/8/layout/vList3"/>
    <dgm:cxn modelId="{9078B4B2-26A8-40F9-A57F-5372A8E65E86}" type="presParOf" srcId="{08AF2992-C451-4B08-BBAF-D5996432A28A}" destId="{42C1F6E2-58A6-4028-920D-ED9EAFE394E6}" srcOrd="0" destOrd="0" presId="urn:microsoft.com/office/officeart/2005/8/layout/vList3"/>
    <dgm:cxn modelId="{A8710A42-AA53-430F-B0CE-368C98BC734F}" type="presParOf" srcId="{08AF2992-C451-4B08-BBAF-D5996432A28A}" destId="{37AD8FEB-D497-48B0-9097-9DA9D0AFA088}" srcOrd="1" destOrd="0" presId="urn:microsoft.com/office/officeart/2005/8/layout/vList3"/>
    <dgm:cxn modelId="{C13DD52C-A314-4B47-B3AC-35D67D5B7776}" type="presParOf" srcId="{7BF901C8-1548-45F9-BD38-D2D8BEC2F1FC}" destId="{12EFF606-DBF1-4D02-807D-0D909C97F134}" srcOrd="9" destOrd="0" presId="urn:microsoft.com/office/officeart/2005/8/layout/vList3"/>
    <dgm:cxn modelId="{9361C840-0C1A-4F3E-9617-20F06C8ECD2E}" type="presParOf" srcId="{7BF901C8-1548-45F9-BD38-D2D8BEC2F1FC}" destId="{C44A34CC-8A2E-4AB2-B56F-C1312E8C6CF5}" srcOrd="10" destOrd="0" presId="urn:microsoft.com/office/officeart/2005/8/layout/vList3"/>
    <dgm:cxn modelId="{02D3347B-55F0-49AD-9FD0-8A8837709EB0}" type="presParOf" srcId="{C44A34CC-8A2E-4AB2-B56F-C1312E8C6CF5}" destId="{4A80628A-BA92-44B5-A0EF-4C4A80F3C6A8}" srcOrd="0" destOrd="0" presId="urn:microsoft.com/office/officeart/2005/8/layout/vList3"/>
    <dgm:cxn modelId="{A74C8A00-224D-4A60-8685-47A6A118F1D9}" type="presParOf" srcId="{C44A34CC-8A2E-4AB2-B56F-C1312E8C6CF5}" destId="{3BEF1213-D5AA-4610-9A49-79B0C03965B0}" srcOrd="1" destOrd="0" presId="urn:microsoft.com/office/officeart/2005/8/layout/vLis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8D7E27C-492A-4438-ACD6-ECD4D60D2489}">
      <dsp:nvSpPr>
        <dsp:cNvPr id="0" name=""/>
        <dsp:cNvSpPr/>
      </dsp:nvSpPr>
      <dsp:spPr>
        <a:xfrm>
          <a:off x="0" y="0"/>
          <a:ext cx="8955733" cy="530351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rtl="0">
            <a:lnSpc>
              <a:spcPct val="90000"/>
            </a:lnSpc>
            <a:spcBef>
              <a:spcPct val="0"/>
            </a:spcBef>
            <a:spcAft>
              <a:spcPct val="35000"/>
            </a:spcAft>
          </a:pPr>
          <a:r>
            <a:rPr lang="fr-FR" sz="4000" b="1" u="none" kern="1200" dirty="0" smtClean="0"/>
            <a:t>LA TELEDIFFUSION DE MAURITANIE A L’ERE DE LA TRANSITION DE LA RADIODIFFUSION ANALOGIQUE VERS LE NUMERIQUE</a:t>
          </a:r>
        </a:p>
        <a:p>
          <a:pPr lvl="0" algn="r" defTabSz="1778000" rtl="0">
            <a:lnSpc>
              <a:spcPct val="90000"/>
            </a:lnSpc>
            <a:spcBef>
              <a:spcPct val="0"/>
            </a:spcBef>
            <a:spcAft>
              <a:spcPct val="35000"/>
            </a:spcAft>
          </a:pPr>
          <a:endParaRPr lang="fr-FR" sz="2800" b="1" u="none" kern="1200" dirty="0" smtClean="0"/>
        </a:p>
        <a:p>
          <a:pPr lvl="0" algn="r" defTabSz="1778000" rtl="0">
            <a:lnSpc>
              <a:spcPct val="90000"/>
            </a:lnSpc>
            <a:spcBef>
              <a:spcPct val="0"/>
            </a:spcBef>
            <a:spcAft>
              <a:spcPct val="35000"/>
            </a:spcAft>
          </a:pPr>
          <a:r>
            <a:rPr lang="fr-FR" sz="2800" b="1" u="none" kern="1200" dirty="0" smtClean="0"/>
            <a:t>Présenté par : Mohamed </a:t>
          </a:r>
          <a:r>
            <a:rPr lang="fr-FR" sz="2800" b="1" u="none" kern="1200" dirty="0" err="1" smtClean="0"/>
            <a:t>Dieh</a:t>
          </a:r>
          <a:r>
            <a:rPr lang="fr-FR" sz="2800" b="1" u="none" kern="1200" dirty="0" smtClean="0"/>
            <a:t> </a:t>
          </a:r>
          <a:r>
            <a:rPr lang="fr-FR" sz="2800" b="1" u="none" kern="1200" dirty="0" err="1" smtClean="0"/>
            <a:t>Ould</a:t>
          </a:r>
          <a:r>
            <a:rPr lang="fr-FR" sz="2800" b="1" u="none" kern="1200" dirty="0" smtClean="0"/>
            <a:t> SIDATY, </a:t>
          </a:r>
        </a:p>
        <a:p>
          <a:pPr lvl="0" algn="r" defTabSz="1778000" rtl="0">
            <a:lnSpc>
              <a:spcPct val="90000"/>
            </a:lnSpc>
            <a:spcBef>
              <a:spcPct val="0"/>
            </a:spcBef>
            <a:spcAft>
              <a:spcPct val="35000"/>
            </a:spcAft>
          </a:pPr>
          <a:r>
            <a:rPr lang="fr-FR" sz="2800" b="1" u="none" kern="1200" dirty="0" smtClean="0"/>
            <a:t>     DG de la TDM		</a:t>
          </a:r>
          <a:endParaRPr lang="fr-FR" sz="2800" u="none" kern="1200" dirty="0"/>
        </a:p>
      </dsp:txBody>
      <dsp:txXfrm>
        <a:off x="0" y="0"/>
        <a:ext cx="8955733" cy="5303512"/>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9F846DE-A606-44F4-BA3F-413778E05BC8}">
      <dsp:nvSpPr>
        <dsp:cNvPr id="0" name=""/>
        <dsp:cNvSpPr/>
      </dsp:nvSpPr>
      <dsp:spPr>
        <a:xfrm>
          <a:off x="6183" y="283316"/>
          <a:ext cx="3790482" cy="558274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fr-FR" sz="2000" kern="1200" dirty="0" smtClean="0"/>
            <a:t>Créée le 22/7/2012 de la séparation des composantes « Production » et « Diffusion » qui étaient assurées par Radio Mauritanie et la TVM, la TDM, comme le stipule l’article 2 de ses statuts, a pour mission d’assurer, à titre exclusif, la diffusion et la transmission, en Mauritanie et vers l’étranger, par  tous moyens techniques appropriés, des programmes des opérateurs de communication audiovisuelle</a:t>
          </a:r>
          <a:r>
            <a:rPr lang="fr-FR" sz="1600" kern="1200" dirty="0" smtClean="0"/>
            <a:t>.</a:t>
          </a:r>
          <a:endParaRPr lang="fr-CA" sz="1800" kern="1200" dirty="0"/>
        </a:p>
      </dsp:txBody>
      <dsp:txXfrm>
        <a:off x="6183" y="283316"/>
        <a:ext cx="3790482" cy="5582742"/>
      </dsp:txXfrm>
    </dsp:sp>
    <dsp:sp modelId="{916DD2C8-9A96-4377-BF8B-9EF237184269}">
      <dsp:nvSpPr>
        <dsp:cNvPr id="0" name=""/>
        <dsp:cNvSpPr/>
      </dsp:nvSpPr>
      <dsp:spPr>
        <a:xfrm>
          <a:off x="4033976" y="2780423"/>
          <a:ext cx="503097" cy="58852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fr-CA" sz="1500" kern="1200"/>
        </a:p>
      </dsp:txBody>
      <dsp:txXfrm>
        <a:off x="4033976" y="2780423"/>
        <a:ext cx="503097" cy="588528"/>
      </dsp:txXfrm>
    </dsp:sp>
    <dsp:sp modelId="{D101580E-A363-4D5C-A5D9-B1E26A0EBEDA}">
      <dsp:nvSpPr>
        <dsp:cNvPr id="0" name=""/>
        <dsp:cNvSpPr/>
      </dsp:nvSpPr>
      <dsp:spPr>
        <a:xfrm>
          <a:off x="4745906" y="346869"/>
          <a:ext cx="3888871" cy="545563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t" anchorCtr="0">
          <a:noAutofit/>
        </a:bodyPr>
        <a:lstStyle/>
        <a:p>
          <a:pPr lvl="0" algn="l" defTabSz="844550" rtl="0">
            <a:lnSpc>
              <a:spcPct val="90000"/>
            </a:lnSpc>
            <a:spcBef>
              <a:spcPct val="0"/>
            </a:spcBef>
            <a:spcAft>
              <a:spcPct val="35000"/>
            </a:spcAft>
          </a:pPr>
          <a:endParaRPr lang="fr-FR" sz="1900" kern="1200" dirty="0" smtClean="0"/>
        </a:p>
        <a:p>
          <a:pPr lvl="0" algn="l" defTabSz="844550" rtl="0">
            <a:lnSpc>
              <a:spcPct val="90000"/>
            </a:lnSpc>
            <a:spcBef>
              <a:spcPct val="0"/>
            </a:spcBef>
            <a:spcAft>
              <a:spcPct val="35000"/>
            </a:spcAft>
          </a:pPr>
          <a:endParaRPr lang="fr-FR" sz="1900" kern="1200" dirty="0" smtClean="0"/>
        </a:p>
        <a:p>
          <a:pPr lvl="0" algn="l" defTabSz="844550" rtl="0">
            <a:lnSpc>
              <a:spcPct val="90000"/>
            </a:lnSpc>
            <a:spcBef>
              <a:spcPct val="0"/>
            </a:spcBef>
            <a:spcAft>
              <a:spcPct val="35000"/>
            </a:spcAft>
          </a:pPr>
          <a:endParaRPr lang="fr-FR" sz="1900" kern="1200" dirty="0" smtClean="0"/>
        </a:p>
        <a:p>
          <a:pPr lvl="0" algn="l" defTabSz="844550" rtl="0">
            <a:lnSpc>
              <a:spcPct val="90000"/>
            </a:lnSpc>
            <a:spcBef>
              <a:spcPct val="0"/>
            </a:spcBef>
            <a:spcAft>
              <a:spcPct val="35000"/>
            </a:spcAft>
          </a:pPr>
          <a:r>
            <a:rPr lang="fr-FR" sz="1900" kern="1200" dirty="0" smtClean="0"/>
            <a:t>Ceci constitue le premier jalon de la transition de la radiodiffusion analogique vers le numérique en Mauritanie,</a:t>
          </a:r>
          <a:r>
            <a:rPr lang="fr-FR" sz="1900" kern="1200" dirty="0" smtClean="0">
              <a:solidFill>
                <a:srgbClr val="FFFF00"/>
              </a:solidFill>
            </a:rPr>
            <a:t> </a:t>
          </a:r>
          <a:r>
            <a:rPr lang="fr-FR" sz="1900" kern="1200" dirty="0" smtClean="0">
              <a:solidFill>
                <a:schemeClr val="bg1"/>
              </a:solidFill>
            </a:rPr>
            <a:t>transition confirmée  par la communication passée au dernier  Conseil des Ministres le jeudi 21/03/2013 et relative à la Migration de l’Audiovisuel Analogique au Numérique en Mauritanie</a:t>
          </a:r>
          <a:endParaRPr lang="fr-CA" sz="1900" kern="1200" dirty="0">
            <a:solidFill>
              <a:schemeClr val="bg1"/>
            </a:solidFill>
          </a:endParaRPr>
        </a:p>
        <a:p>
          <a:pPr marL="114300" lvl="1" indent="-114300" algn="l" defTabSz="666750" rtl="0">
            <a:lnSpc>
              <a:spcPct val="90000"/>
            </a:lnSpc>
            <a:spcBef>
              <a:spcPct val="0"/>
            </a:spcBef>
            <a:spcAft>
              <a:spcPct val="15000"/>
            </a:spcAft>
            <a:buChar char="••"/>
          </a:pPr>
          <a:endParaRPr lang="fr-FR" sz="1500" kern="1200" dirty="0"/>
        </a:p>
      </dsp:txBody>
      <dsp:txXfrm>
        <a:off x="4745906" y="346869"/>
        <a:ext cx="3888871" cy="5455636"/>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56A734B-E500-4A5E-B50F-8B40D6661608}">
      <dsp:nvSpPr>
        <dsp:cNvPr id="0" name=""/>
        <dsp:cNvSpPr/>
      </dsp:nvSpPr>
      <dsp:spPr>
        <a:xfrm>
          <a:off x="20681" y="0"/>
          <a:ext cx="8188237" cy="6597352"/>
        </a:xfrm>
        <a:prstGeom prst="ellipse">
          <a:avLst/>
        </a:prstGeom>
        <a:solidFill>
          <a:schemeClr val="accent1">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l" defTabSz="1066800" rtl="0">
            <a:lnSpc>
              <a:spcPct val="90000"/>
            </a:lnSpc>
            <a:spcBef>
              <a:spcPct val="0"/>
            </a:spcBef>
            <a:spcAft>
              <a:spcPct val="35000"/>
            </a:spcAft>
          </a:pPr>
          <a:r>
            <a:rPr lang="fr-FR" sz="2400" b="1" kern="1200" dirty="0" smtClean="0"/>
            <a:t>La TDM assure aujourd’hui grâce aux équipements de diffusion cédés par Radio Mauritanie et la TVM et ceux acquis récemment sur financement de l’Etat (Plateforme de diffusion satellitaire d’une capacité de 14 Chaînes TV et de 15 Stations  Radios), le traitement équitable de tous les opérateurs publics et privés, nationaux ou étrangers préalablement autorisés, contribuant ainsi à rentabiliser au maximum, les infrastructures de diffusion.</a:t>
          </a:r>
          <a:endParaRPr lang="fr-CA" sz="2400" b="1" kern="1200" dirty="0"/>
        </a:p>
      </dsp:txBody>
      <dsp:txXfrm>
        <a:off x="1219820" y="1649338"/>
        <a:ext cx="5789958" cy="3298676"/>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186E4D9-85B9-47A2-9E5D-B38AB1BF5C1D}">
      <dsp:nvSpPr>
        <dsp:cNvPr id="0" name=""/>
        <dsp:cNvSpPr/>
      </dsp:nvSpPr>
      <dsp:spPr>
        <a:xfrm rot="10800000">
          <a:off x="412740" y="1112"/>
          <a:ext cx="7599454" cy="1007882"/>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5122" tIns="60960" rIns="113792" bIns="60960" numCol="1" spcCol="1270" anchor="ctr" anchorCtr="0">
          <a:noAutofit/>
        </a:bodyPr>
        <a:lstStyle/>
        <a:p>
          <a:pPr lvl="0" algn="ctr" defTabSz="711200" rtl="0">
            <a:lnSpc>
              <a:spcPct val="90000"/>
            </a:lnSpc>
            <a:spcBef>
              <a:spcPct val="0"/>
            </a:spcBef>
            <a:spcAft>
              <a:spcPct val="35000"/>
            </a:spcAft>
          </a:pPr>
          <a:r>
            <a:rPr lang="fr-FR" sz="1600" b="1" kern="1200" dirty="0" smtClean="0"/>
            <a:t>Le passage à la radiodiffusion numérique terrestre devant intervenir le 17 juin 2015 pour la bande UHF et le 17 juin 2020 pour la bande VHF, la TDM a déjà  entamé quelques actions jugées essentielles pour la stratégie du passage à la TNT, à savoir:</a:t>
          </a:r>
          <a:endParaRPr lang="fr-CA" sz="1600" b="1" kern="1200" dirty="0"/>
        </a:p>
      </dsp:txBody>
      <dsp:txXfrm rot="10800000">
        <a:off x="412740" y="1112"/>
        <a:ext cx="7599454" cy="1007882"/>
      </dsp:txXfrm>
    </dsp:sp>
    <dsp:sp modelId="{C7D9397D-B5D4-4AE1-95BC-BA6197289CD0}">
      <dsp:nvSpPr>
        <dsp:cNvPr id="0" name=""/>
        <dsp:cNvSpPr/>
      </dsp:nvSpPr>
      <dsp:spPr>
        <a:xfrm>
          <a:off x="88974" y="132289"/>
          <a:ext cx="737284" cy="737284"/>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490F8B1-B018-458E-8CC4-92E28B433B54}">
      <dsp:nvSpPr>
        <dsp:cNvPr id="0" name=""/>
        <dsp:cNvSpPr/>
      </dsp:nvSpPr>
      <dsp:spPr>
        <a:xfrm rot="10800000">
          <a:off x="432041" y="1229080"/>
          <a:ext cx="7560853" cy="737284"/>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5122" tIns="68580" rIns="128016" bIns="68580" numCol="1" spcCol="1270" anchor="ctr" anchorCtr="0">
          <a:noAutofit/>
        </a:bodyPr>
        <a:lstStyle/>
        <a:p>
          <a:pPr lvl="0" algn="ctr" defTabSz="800100" rtl="0">
            <a:lnSpc>
              <a:spcPct val="90000"/>
            </a:lnSpc>
            <a:spcBef>
              <a:spcPct val="0"/>
            </a:spcBef>
            <a:spcAft>
              <a:spcPct val="35000"/>
            </a:spcAft>
          </a:pPr>
          <a:r>
            <a:rPr lang="fr-FR" sz="1800" b="1" kern="1200" dirty="0" smtClean="0">
              <a:solidFill>
                <a:srgbClr val="FFFF00"/>
              </a:solidFill>
            </a:rPr>
            <a:t>1 L’analyse systématique des facteurs qui entravent le développement de la radiodiffusion en Mauritanie</a:t>
          </a:r>
          <a:r>
            <a:rPr lang="fr-FR" sz="1200" kern="1200" dirty="0" smtClean="0"/>
            <a:t>.</a:t>
          </a:r>
          <a:endParaRPr lang="fr-CA" sz="1200" kern="1200" dirty="0"/>
        </a:p>
      </dsp:txBody>
      <dsp:txXfrm rot="10800000">
        <a:off x="432041" y="1229080"/>
        <a:ext cx="7560853" cy="737284"/>
      </dsp:txXfrm>
    </dsp:sp>
    <dsp:sp modelId="{6A5AD3FF-9CB1-45E1-86D8-1182FAE22448}">
      <dsp:nvSpPr>
        <dsp:cNvPr id="0" name=""/>
        <dsp:cNvSpPr/>
      </dsp:nvSpPr>
      <dsp:spPr>
        <a:xfrm>
          <a:off x="138608" y="1206585"/>
          <a:ext cx="737284" cy="737284"/>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6C9AE76-D865-463C-8290-0553AD5F248C}">
      <dsp:nvSpPr>
        <dsp:cNvPr id="0" name=""/>
        <dsp:cNvSpPr/>
      </dsp:nvSpPr>
      <dsp:spPr>
        <a:xfrm rot="10800000">
          <a:off x="432041" y="2186449"/>
          <a:ext cx="7560853" cy="737284"/>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5122" tIns="68580" rIns="128016" bIns="68580" numCol="1" spcCol="1270" anchor="ctr" anchorCtr="0">
          <a:noAutofit/>
        </a:bodyPr>
        <a:lstStyle/>
        <a:p>
          <a:pPr lvl="0" algn="ctr" defTabSz="800100" rtl="0">
            <a:lnSpc>
              <a:spcPct val="90000"/>
            </a:lnSpc>
            <a:spcBef>
              <a:spcPct val="0"/>
            </a:spcBef>
            <a:spcAft>
              <a:spcPct val="35000"/>
            </a:spcAft>
          </a:pPr>
          <a:r>
            <a:rPr lang="fr-FR" sz="1800" b="1" kern="1200" dirty="0" smtClean="0"/>
            <a:t>Parmi ceux-ci, on peut citer:</a:t>
          </a:r>
          <a:r>
            <a:rPr lang="fr-FR" sz="1800" kern="1200" dirty="0" smtClean="0"/>
            <a:t> </a:t>
          </a:r>
          <a:endParaRPr lang="fr-CA" sz="1800" kern="1200" dirty="0"/>
        </a:p>
      </dsp:txBody>
      <dsp:txXfrm rot="10800000">
        <a:off x="432041" y="2186449"/>
        <a:ext cx="7560853" cy="737284"/>
      </dsp:txXfrm>
    </dsp:sp>
    <dsp:sp modelId="{CA3E94D9-54A6-4CF6-9702-15039B2913DE}">
      <dsp:nvSpPr>
        <dsp:cNvPr id="0" name=""/>
        <dsp:cNvSpPr/>
      </dsp:nvSpPr>
      <dsp:spPr>
        <a:xfrm>
          <a:off x="138608" y="2096132"/>
          <a:ext cx="737284" cy="737284"/>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37397A9-B6B9-473A-B2C7-2340614E622F}">
      <dsp:nvSpPr>
        <dsp:cNvPr id="0" name=""/>
        <dsp:cNvSpPr/>
      </dsp:nvSpPr>
      <dsp:spPr>
        <a:xfrm rot="10800000">
          <a:off x="432041" y="3143819"/>
          <a:ext cx="7560853" cy="737284"/>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5122" tIns="76200" rIns="142240" bIns="76200" numCol="1" spcCol="1270" anchor="ctr" anchorCtr="0">
          <a:noAutofit/>
        </a:bodyPr>
        <a:lstStyle/>
        <a:p>
          <a:pPr lvl="0" algn="ctr" defTabSz="889000" rtl="0">
            <a:lnSpc>
              <a:spcPct val="90000"/>
            </a:lnSpc>
            <a:spcBef>
              <a:spcPct val="0"/>
            </a:spcBef>
            <a:spcAft>
              <a:spcPct val="35000"/>
            </a:spcAft>
          </a:pPr>
          <a:r>
            <a:rPr lang="fr-FR" sz="2000" b="1" kern="1200" dirty="0" smtClean="0"/>
            <a:t>l’immensité du territoire national;</a:t>
          </a:r>
          <a:endParaRPr lang="fr-CA" sz="2000" b="1" kern="1200" dirty="0"/>
        </a:p>
      </dsp:txBody>
      <dsp:txXfrm rot="10800000">
        <a:off x="432041" y="3143819"/>
        <a:ext cx="7560853" cy="737284"/>
      </dsp:txXfrm>
    </dsp:sp>
    <dsp:sp modelId="{1AAAD1F5-6D55-4C0B-A759-314255C66427}">
      <dsp:nvSpPr>
        <dsp:cNvPr id="0" name=""/>
        <dsp:cNvSpPr/>
      </dsp:nvSpPr>
      <dsp:spPr>
        <a:xfrm>
          <a:off x="70181" y="3122534"/>
          <a:ext cx="737284" cy="737284"/>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7AD8FEB-D497-48B0-9097-9DA9D0AFA088}">
      <dsp:nvSpPr>
        <dsp:cNvPr id="0" name=""/>
        <dsp:cNvSpPr/>
      </dsp:nvSpPr>
      <dsp:spPr>
        <a:xfrm rot="10800000">
          <a:off x="432041" y="4101189"/>
          <a:ext cx="7560853" cy="1052805"/>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5122" tIns="60960" rIns="113792" bIns="60960" numCol="1" spcCol="1270" anchor="ctr" anchorCtr="0">
          <a:noAutofit/>
        </a:bodyPr>
        <a:lstStyle/>
        <a:p>
          <a:pPr lvl="0" algn="ctr" defTabSz="711200" rtl="0">
            <a:lnSpc>
              <a:spcPct val="90000"/>
            </a:lnSpc>
            <a:spcBef>
              <a:spcPct val="0"/>
            </a:spcBef>
            <a:spcAft>
              <a:spcPct val="35000"/>
            </a:spcAft>
          </a:pPr>
          <a:r>
            <a:rPr lang="fr-FR" sz="1600" b="1" kern="1200" dirty="0" smtClean="0"/>
            <a:t>les difficultés liées au relief (la Mauritanie est un pays au relief très accidenté, on y dénombre des chaînes de montagnes, des escarpements rocheux, des vallées, des cuvettes, des dépressions, de hautes collines </a:t>
          </a:r>
          <a:endParaRPr lang="fr-CA" sz="1600" b="1" kern="1200" dirty="0"/>
        </a:p>
      </dsp:txBody>
      <dsp:txXfrm rot="10800000">
        <a:off x="432041" y="4101189"/>
        <a:ext cx="7560853" cy="1052805"/>
      </dsp:txXfrm>
    </dsp:sp>
    <dsp:sp modelId="{42C1F6E2-58A6-4028-920D-ED9EAFE394E6}">
      <dsp:nvSpPr>
        <dsp:cNvPr id="0" name=""/>
        <dsp:cNvSpPr/>
      </dsp:nvSpPr>
      <dsp:spPr>
        <a:xfrm>
          <a:off x="70181" y="4169841"/>
          <a:ext cx="737284" cy="737284"/>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BEF1213-D5AA-4610-9A49-79B0C03965B0}">
      <dsp:nvSpPr>
        <dsp:cNvPr id="0" name=""/>
        <dsp:cNvSpPr/>
      </dsp:nvSpPr>
      <dsp:spPr>
        <a:xfrm rot="10800000">
          <a:off x="432041" y="5374080"/>
          <a:ext cx="7560853" cy="1006135"/>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5122" tIns="68580" rIns="128016" bIns="68580" numCol="1" spcCol="1270" anchor="ctr" anchorCtr="0">
          <a:noAutofit/>
        </a:bodyPr>
        <a:lstStyle/>
        <a:p>
          <a:pPr lvl="0" algn="ctr" defTabSz="800100" rtl="0">
            <a:lnSpc>
              <a:spcPct val="90000"/>
            </a:lnSpc>
            <a:spcBef>
              <a:spcPct val="0"/>
            </a:spcBef>
            <a:spcAft>
              <a:spcPct val="35000"/>
            </a:spcAft>
          </a:pPr>
          <a:r>
            <a:rPr lang="fr-FR" sz="1800" kern="1200" dirty="0" smtClean="0"/>
            <a:t>La mauvaise répartition géographique des populations d’une façon générale et à l’intérieur de chaque wilaya</a:t>
          </a:r>
          <a:endParaRPr lang="fr-CA" sz="1800" kern="1200" dirty="0"/>
        </a:p>
      </dsp:txBody>
      <dsp:txXfrm rot="10800000">
        <a:off x="432041" y="5374080"/>
        <a:ext cx="7560853" cy="1006135"/>
      </dsp:txXfrm>
    </dsp:sp>
    <dsp:sp modelId="{4A80628A-BA92-44B5-A0EF-4C4A80F3C6A8}">
      <dsp:nvSpPr>
        <dsp:cNvPr id="0" name=""/>
        <dsp:cNvSpPr/>
      </dsp:nvSpPr>
      <dsp:spPr>
        <a:xfrm>
          <a:off x="1753" y="5490855"/>
          <a:ext cx="737284" cy="737284"/>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4.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cs typeface="Arial" charset="0"/>
              </a:defRPr>
            </a:lvl1pPr>
          </a:lstStyle>
          <a:p>
            <a:pPr>
              <a:defRPr/>
            </a:pPr>
            <a:endParaRPr lang="fr-CA"/>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cs typeface="Arial" charset="0"/>
              </a:defRPr>
            </a:lvl1pPr>
          </a:lstStyle>
          <a:p>
            <a:pPr>
              <a:defRPr/>
            </a:pPr>
            <a:fld id="{58B14B51-9758-4260-BD05-B3A5571B7EB1}" type="datetimeFigureOut">
              <a:rPr lang="fr-CA"/>
              <a:pPr>
                <a:defRPr/>
              </a:pPr>
              <a:t>2013-05-15</a:t>
            </a:fld>
            <a:endParaRPr lang="fr-CA"/>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fr-CA" noProof="0"/>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endParaRPr lang="fr-CA" noProof="0"/>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cs typeface="Arial" charset="0"/>
              </a:defRPr>
            </a:lvl1pPr>
          </a:lstStyle>
          <a:p>
            <a:pPr>
              <a:defRPr/>
            </a:pPr>
            <a:endParaRPr lang="fr-CA"/>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cs typeface="Arial" charset="0"/>
              </a:defRPr>
            </a:lvl1pPr>
          </a:lstStyle>
          <a:p>
            <a:pPr>
              <a:defRPr/>
            </a:pPr>
            <a:fld id="{C242025A-E848-42C8-A7A2-FFD102413565}" type="slidenum">
              <a:rPr lang="fr-CA"/>
              <a:pPr>
                <a:defRPr/>
              </a:pPr>
              <a:t>‹N°›</a:t>
            </a:fld>
            <a:endParaRPr lang="fr-CA"/>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9" name="Titr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fr-FR" smtClean="0"/>
              <a:t>Cliquez pour modifier le style du titre</a:t>
            </a:r>
            <a:endParaRPr lang="en-US"/>
          </a:p>
        </p:txBody>
      </p:sp>
      <p:sp>
        <p:nvSpPr>
          <p:cNvPr id="17" name="Sous-titr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fr-FR" smtClean="0"/>
              <a:t>Cliquez pour modifier le style des sous-titres du masque</a:t>
            </a:r>
            <a:endParaRPr lang="en-US"/>
          </a:p>
        </p:txBody>
      </p:sp>
      <p:sp>
        <p:nvSpPr>
          <p:cNvPr id="4" name="Espace réservé de la date 9"/>
          <p:cNvSpPr>
            <a:spLocks noGrp="1"/>
          </p:cNvSpPr>
          <p:nvPr>
            <p:ph type="dt" sz="half" idx="10"/>
          </p:nvPr>
        </p:nvSpPr>
        <p:spPr/>
        <p:txBody>
          <a:bodyPr/>
          <a:lstStyle>
            <a:lvl1pPr>
              <a:defRPr/>
            </a:lvl1pPr>
          </a:lstStyle>
          <a:p>
            <a:pPr>
              <a:defRPr/>
            </a:pPr>
            <a:fld id="{6806F9D8-F007-4434-BAD8-5E2BB6D51854}" type="datetimeFigureOut">
              <a:rPr lang="fr-FR"/>
              <a:pPr>
                <a:defRPr/>
              </a:pPr>
              <a:t>15/05/2013</a:t>
            </a:fld>
            <a:endParaRPr lang="fr-FR"/>
          </a:p>
        </p:txBody>
      </p:sp>
      <p:sp>
        <p:nvSpPr>
          <p:cNvPr id="5" name="Espace réservé du pied de page 21"/>
          <p:cNvSpPr>
            <a:spLocks noGrp="1"/>
          </p:cNvSpPr>
          <p:nvPr>
            <p:ph type="ftr" sz="quarter" idx="11"/>
          </p:nvPr>
        </p:nvSpPr>
        <p:spPr/>
        <p:txBody>
          <a:bodyPr/>
          <a:lstStyle>
            <a:lvl1pPr>
              <a:defRPr/>
            </a:lvl1pPr>
          </a:lstStyle>
          <a:p>
            <a:pPr>
              <a:defRPr/>
            </a:pPr>
            <a:endParaRPr lang="fr-FR"/>
          </a:p>
        </p:txBody>
      </p:sp>
      <p:sp>
        <p:nvSpPr>
          <p:cNvPr id="6" name="Espace réservé du numéro de diapositive 17"/>
          <p:cNvSpPr>
            <a:spLocks noGrp="1"/>
          </p:cNvSpPr>
          <p:nvPr>
            <p:ph type="sldNum" sz="quarter" idx="12"/>
          </p:nvPr>
        </p:nvSpPr>
        <p:spPr/>
        <p:txBody>
          <a:bodyPr/>
          <a:lstStyle>
            <a:lvl1pPr>
              <a:defRPr/>
            </a:lvl1pPr>
          </a:lstStyle>
          <a:p>
            <a:pPr>
              <a:defRPr/>
            </a:pPr>
            <a:fld id="{19E9D20B-37F8-48D2-8C6A-71C23ECE9CD5}" type="slidenum">
              <a:rPr lang="fr-FR"/>
              <a:pPr>
                <a:defRPr/>
              </a:pPr>
              <a:t>‹N°›</a:t>
            </a:fld>
            <a:endParaRPr lang="fr-F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en-US"/>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9"/>
          <p:cNvSpPr>
            <a:spLocks noGrp="1"/>
          </p:cNvSpPr>
          <p:nvPr>
            <p:ph type="dt" sz="half" idx="10"/>
          </p:nvPr>
        </p:nvSpPr>
        <p:spPr/>
        <p:txBody>
          <a:bodyPr/>
          <a:lstStyle>
            <a:lvl1pPr>
              <a:defRPr/>
            </a:lvl1pPr>
          </a:lstStyle>
          <a:p>
            <a:pPr>
              <a:defRPr/>
            </a:pPr>
            <a:fld id="{611FB941-0C68-40DB-B712-67D6CFA47DF3}" type="datetimeFigureOut">
              <a:rPr lang="fr-FR"/>
              <a:pPr>
                <a:defRPr/>
              </a:pPr>
              <a:t>15/05/2013</a:t>
            </a:fld>
            <a:endParaRPr lang="fr-FR"/>
          </a:p>
        </p:txBody>
      </p:sp>
      <p:sp>
        <p:nvSpPr>
          <p:cNvPr id="5" name="Espace réservé du pied de page 21"/>
          <p:cNvSpPr>
            <a:spLocks noGrp="1"/>
          </p:cNvSpPr>
          <p:nvPr>
            <p:ph type="ftr" sz="quarter" idx="11"/>
          </p:nvPr>
        </p:nvSpPr>
        <p:spPr/>
        <p:txBody>
          <a:bodyPr/>
          <a:lstStyle>
            <a:lvl1pPr>
              <a:defRPr/>
            </a:lvl1pPr>
          </a:lstStyle>
          <a:p>
            <a:pPr>
              <a:defRPr/>
            </a:pPr>
            <a:endParaRPr lang="fr-FR"/>
          </a:p>
        </p:txBody>
      </p:sp>
      <p:sp>
        <p:nvSpPr>
          <p:cNvPr id="6" name="Espace réservé du numéro de diapositive 17"/>
          <p:cNvSpPr>
            <a:spLocks noGrp="1"/>
          </p:cNvSpPr>
          <p:nvPr>
            <p:ph type="sldNum" sz="quarter" idx="12"/>
          </p:nvPr>
        </p:nvSpPr>
        <p:spPr/>
        <p:txBody>
          <a:bodyPr/>
          <a:lstStyle>
            <a:lvl1pPr>
              <a:defRPr/>
            </a:lvl1pPr>
          </a:lstStyle>
          <a:p>
            <a:pPr>
              <a:defRPr/>
            </a:pPr>
            <a:fld id="{6187AF4E-885A-4FFA-87BD-F8760F7E19B8}" type="slidenum">
              <a:rPr lang="fr-FR"/>
              <a:pPr>
                <a:defRPr/>
              </a:pPr>
              <a:t>‹N°›</a:t>
            </a:fld>
            <a:endParaRPr lang="fr-F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914401"/>
            <a:ext cx="2057400" cy="5211763"/>
          </a:xfrm>
        </p:spPr>
        <p:txBody>
          <a:bodyPr vert="eaVert"/>
          <a:lstStyle/>
          <a:p>
            <a:r>
              <a:rPr lang="fr-FR" smtClean="0"/>
              <a:t>Cliquez pour modifier le style du titre</a:t>
            </a:r>
            <a:endParaRPr lang="en-US"/>
          </a:p>
        </p:txBody>
      </p:sp>
      <p:sp>
        <p:nvSpPr>
          <p:cNvPr id="3" name="Espace réservé du texte vertical 2"/>
          <p:cNvSpPr>
            <a:spLocks noGrp="1"/>
          </p:cNvSpPr>
          <p:nvPr>
            <p:ph type="body" orient="vert" idx="1"/>
          </p:nvPr>
        </p:nvSpPr>
        <p:spPr>
          <a:xfrm>
            <a:off x="457200" y="914401"/>
            <a:ext cx="6019800" cy="5211763"/>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9"/>
          <p:cNvSpPr>
            <a:spLocks noGrp="1"/>
          </p:cNvSpPr>
          <p:nvPr>
            <p:ph type="dt" sz="half" idx="10"/>
          </p:nvPr>
        </p:nvSpPr>
        <p:spPr/>
        <p:txBody>
          <a:bodyPr/>
          <a:lstStyle>
            <a:lvl1pPr>
              <a:defRPr/>
            </a:lvl1pPr>
          </a:lstStyle>
          <a:p>
            <a:pPr>
              <a:defRPr/>
            </a:pPr>
            <a:fld id="{8B44FBC5-867B-48B1-9B1E-5D38F676BB5A}" type="datetimeFigureOut">
              <a:rPr lang="fr-FR"/>
              <a:pPr>
                <a:defRPr/>
              </a:pPr>
              <a:t>15/05/2013</a:t>
            </a:fld>
            <a:endParaRPr lang="fr-FR"/>
          </a:p>
        </p:txBody>
      </p:sp>
      <p:sp>
        <p:nvSpPr>
          <p:cNvPr id="5" name="Espace réservé du pied de page 21"/>
          <p:cNvSpPr>
            <a:spLocks noGrp="1"/>
          </p:cNvSpPr>
          <p:nvPr>
            <p:ph type="ftr" sz="quarter" idx="11"/>
          </p:nvPr>
        </p:nvSpPr>
        <p:spPr/>
        <p:txBody>
          <a:bodyPr/>
          <a:lstStyle>
            <a:lvl1pPr>
              <a:defRPr/>
            </a:lvl1pPr>
          </a:lstStyle>
          <a:p>
            <a:pPr>
              <a:defRPr/>
            </a:pPr>
            <a:endParaRPr lang="fr-FR"/>
          </a:p>
        </p:txBody>
      </p:sp>
      <p:sp>
        <p:nvSpPr>
          <p:cNvPr id="6" name="Espace réservé du numéro de diapositive 17"/>
          <p:cNvSpPr>
            <a:spLocks noGrp="1"/>
          </p:cNvSpPr>
          <p:nvPr>
            <p:ph type="sldNum" sz="quarter" idx="12"/>
          </p:nvPr>
        </p:nvSpPr>
        <p:spPr/>
        <p:txBody>
          <a:bodyPr/>
          <a:lstStyle>
            <a:lvl1pPr>
              <a:defRPr/>
            </a:lvl1pPr>
          </a:lstStyle>
          <a:p>
            <a:pPr>
              <a:defRPr/>
            </a:pPr>
            <a:fld id="{BD830BE9-1E46-42DD-8C73-A05F8AF04CD8}" type="slidenum">
              <a:rPr lang="fr-FR"/>
              <a:pPr>
                <a:defRPr/>
              </a:pPr>
              <a:t>‹N°›</a:t>
            </a:fld>
            <a:endParaRPr lang="fr-F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en-US"/>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9"/>
          <p:cNvSpPr>
            <a:spLocks noGrp="1"/>
          </p:cNvSpPr>
          <p:nvPr>
            <p:ph type="dt" sz="half" idx="10"/>
          </p:nvPr>
        </p:nvSpPr>
        <p:spPr/>
        <p:txBody>
          <a:bodyPr/>
          <a:lstStyle>
            <a:lvl1pPr>
              <a:defRPr/>
            </a:lvl1pPr>
          </a:lstStyle>
          <a:p>
            <a:pPr>
              <a:defRPr/>
            </a:pPr>
            <a:fld id="{2A21C25F-D080-475C-B0A5-840AA71DCFC4}" type="datetimeFigureOut">
              <a:rPr lang="fr-FR"/>
              <a:pPr>
                <a:defRPr/>
              </a:pPr>
              <a:t>15/05/2013</a:t>
            </a:fld>
            <a:endParaRPr lang="fr-FR"/>
          </a:p>
        </p:txBody>
      </p:sp>
      <p:sp>
        <p:nvSpPr>
          <p:cNvPr id="5" name="Espace réservé du pied de page 21"/>
          <p:cNvSpPr>
            <a:spLocks noGrp="1"/>
          </p:cNvSpPr>
          <p:nvPr>
            <p:ph type="ftr" sz="quarter" idx="11"/>
          </p:nvPr>
        </p:nvSpPr>
        <p:spPr/>
        <p:txBody>
          <a:bodyPr/>
          <a:lstStyle>
            <a:lvl1pPr>
              <a:defRPr/>
            </a:lvl1pPr>
          </a:lstStyle>
          <a:p>
            <a:pPr>
              <a:defRPr/>
            </a:pPr>
            <a:endParaRPr lang="fr-FR"/>
          </a:p>
        </p:txBody>
      </p:sp>
      <p:sp>
        <p:nvSpPr>
          <p:cNvPr id="6" name="Espace réservé du numéro de diapositive 17"/>
          <p:cNvSpPr>
            <a:spLocks noGrp="1"/>
          </p:cNvSpPr>
          <p:nvPr>
            <p:ph type="sldNum" sz="quarter" idx="12"/>
          </p:nvPr>
        </p:nvSpPr>
        <p:spPr/>
        <p:txBody>
          <a:bodyPr/>
          <a:lstStyle>
            <a:lvl1pPr>
              <a:defRPr/>
            </a:lvl1pPr>
          </a:lstStyle>
          <a:p>
            <a:pPr>
              <a:defRPr/>
            </a:pPr>
            <a:fld id="{1A2E8CBF-7881-41BB-855F-FC00D7ED9368}" type="slidenum">
              <a:rPr lang="fr-FR"/>
              <a:pPr>
                <a:defRPr/>
              </a:pPr>
              <a:t>‹N°›</a:t>
            </a:fld>
            <a:endParaRPr lang="fr-F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fr-FR" smtClean="0"/>
              <a:t>Cliquez pour modifier le style du titre</a:t>
            </a:r>
            <a:endParaRPr lang="en-US"/>
          </a:p>
        </p:txBody>
      </p:sp>
      <p:sp>
        <p:nvSpPr>
          <p:cNvPr id="3" name="Espace réservé du texte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fr-FR" smtClean="0"/>
              <a:t>Cliquez pour modifier les styles du texte du masque</a:t>
            </a:r>
          </a:p>
        </p:txBody>
      </p:sp>
      <p:sp>
        <p:nvSpPr>
          <p:cNvPr id="4" name="Espace réservé de la date 9"/>
          <p:cNvSpPr>
            <a:spLocks noGrp="1"/>
          </p:cNvSpPr>
          <p:nvPr>
            <p:ph type="dt" sz="half" idx="10"/>
          </p:nvPr>
        </p:nvSpPr>
        <p:spPr/>
        <p:txBody>
          <a:bodyPr/>
          <a:lstStyle>
            <a:lvl1pPr>
              <a:defRPr/>
            </a:lvl1pPr>
          </a:lstStyle>
          <a:p>
            <a:pPr>
              <a:defRPr/>
            </a:pPr>
            <a:fld id="{8935BA25-801F-40AD-A0B1-F5D18D00554C}" type="datetimeFigureOut">
              <a:rPr lang="fr-FR"/>
              <a:pPr>
                <a:defRPr/>
              </a:pPr>
              <a:t>15/05/2013</a:t>
            </a:fld>
            <a:endParaRPr lang="fr-FR"/>
          </a:p>
        </p:txBody>
      </p:sp>
      <p:sp>
        <p:nvSpPr>
          <p:cNvPr id="5" name="Espace réservé du pied de page 21"/>
          <p:cNvSpPr>
            <a:spLocks noGrp="1"/>
          </p:cNvSpPr>
          <p:nvPr>
            <p:ph type="ftr" sz="quarter" idx="11"/>
          </p:nvPr>
        </p:nvSpPr>
        <p:spPr/>
        <p:txBody>
          <a:bodyPr/>
          <a:lstStyle>
            <a:lvl1pPr>
              <a:defRPr/>
            </a:lvl1pPr>
          </a:lstStyle>
          <a:p>
            <a:pPr>
              <a:defRPr/>
            </a:pPr>
            <a:endParaRPr lang="fr-FR"/>
          </a:p>
        </p:txBody>
      </p:sp>
      <p:sp>
        <p:nvSpPr>
          <p:cNvPr id="6" name="Espace réservé du numéro de diapositive 17"/>
          <p:cNvSpPr>
            <a:spLocks noGrp="1"/>
          </p:cNvSpPr>
          <p:nvPr>
            <p:ph type="sldNum" sz="quarter" idx="12"/>
          </p:nvPr>
        </p:nvSpPr>
        <p:spPr/>
        <p:txBody>
          <a:bodyPr/>
          <a:lstStyle>
            <a:lvl1pPr>
              <a:defRPr/>
            </a:lvl1pPr>
          </a:lstStyle>
          <a:p>
            <a:pPr>
              <a:defRPr/>
            </a:pPr>
            <a:fld id="{94C9E602-04B9-4578-B9E1-D1C05EAE0B65}" type="slidenum">
              <a:rPr lang="fr-FR"/>
              <a:pPr>
                <a:defRPr/>
              </a:pPr>
              <a:t>‹N°›</a:t>
            </a:fld>
            <a:endParaRPr lang="fr-F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1143000"/>
          </a:xfrm>
        </p:spPr>
        <p:txBody>
          <a:bodyPr/>
          <a:lstStyle/>
          <a:p>
            <a:r>
              <a:rPr lang="fr-FR" smtClean="0"/>
              <a:t>Cliquez pour modifier le style du titre</a:t>
            </a:r>
            <a:endParaRPr lang="en-US"/>
          </a:p>
        </p:txBody>
      </p:sp>
      <p:sp>
        <p:nvSpPr>
          <p:cNvPr id="3" name="Espace réservé du contenu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u contenu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Espace réservé de la date 9"/>
          <p:cNvSpPr>
            <a:spLocks noGrp="1"/>
          </p:cNvSpPr>
          <p:nvPr>
            <p:ph type="dt" sz="half" idx="10"/>
          </p:nvPr>
        </p:nvSpPr>
        <p:spPr/>
        <p:txBody>
          <a:bodyPr/>
          <a:lstStyle>
            <a:lvl1pPr>
              <a:defRPr/>
            </a:lvl1pPr>
          </a:lstStyle>
          <a:p>
            <a:pPr>
              <a:defRPr/>
            </a:pPr>
            <a:fld id="{0A909B84-F803-4C71-8524-DDE469BEEEF8}" type="datetimeFigureOut">
              <a:rPr lang="fr-FR"/>
              <a:pPr>
                <a:defRPr/>
              </a:pPr>
              <a:t>15/05/2013</a:t>
            </a:fld>
            <a:endParaRPr lang="fr-FR"/>
          </a:p>
        </p:txBody>
      </p:sp>
      <p:sp>
        <p:nvSpPr>
          <p:cNvPr id="6" name="Espace réservé du pied de page 21"/>
          <p:cNvSpPr>
            <a:spLocks noGrp="1"/>
          </p:cNvSpPr>
          <p:nvPr>
            <p:ph type="ftr" sz="quarter" idx="11"/>
          </p:nvPr>
        </p:nvSpPr>
        <p:spPr/>
        <p:txBody>
          <a:bodyPr/>
          <a:lstStyle>
            <a:lvl1pPr>
              <a:defRPr/>
            </a:lvl1pPr>
          </a:lstStyle>
          <a:p>
            <a:pPr>
              <a:defRPr/>
            </a:pPr>
            <a:endParaRPr lang="fr-FR"/>
          </a:p>
        </p:txBody>
      </p:sp>
      <p:sp>
        <p:nvSpPr>
          <p:cNvPr id="7" name="Espace réservé du numéro de diapositive 17"/>
          <p:cNvSpPr>
            <a:spLocks noGrp="1"/>
          </p:cNvSpPr>
          <p:nvPr>
            <p:ph type="sldNum" sz="quarter" idx="12"/>
          </p:nvPr>
        </p:nvSpPr>
        <p:spPr/>
        <p:txBody>
          <a:bodyPr/>
          <a:lstStyle>
            <a:lvl1pPr>
              <a:defRPr/>
            </a:lvl1pPr>
          </a:lstStyle>
          <a:p>
            <a:pPr>
              <a:defRPr/>
            </a:pPr>
            <a:fld id="{5E1341A7-1EBB-4799-B3BF-E062C6655ECE}" type="slidenum">
              <a:rPr lang="fr-FR"/>
              <a:pPr>
                <a:defRPr/>
              </a:pPr>
              <a:t>‹N°›</a:t>
            </a:fld>
            <a:endParaRPr lang="fr-F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1143000"/>
          </a:xfrm>
        </p:spPr>
        <p:txBody>
          <a:bodyPr/>
          <a:lstStyle>
            <a:lvl1pPr>
              <a:defRPr/>
            </a:lvl1pPr>
          </a:lstStyle>
          <a:p>
            <a:r>
              <a:rPr lang="fr-FR" smtClean="0"/>
              <a:t>Cliquez pour modifier le style du titre</a:t>
            </a:r>
            <a:endParaRPr lang="en-US"/>
          </a:p>
        </p:txBody>
      </p:sp>
      <p:sp>
        <p:nvSpPr>
          <p:cNvPr id="3" name="Espace réservé du texte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fr-FR" smtClean="0"/>
              <a:t>Cliquez pour modifier les styles du texte du masque</a:t>
            </a:r>
          </a:p>
        </p:txBody>
      </p:sp>
      <p:sp>
        <p:nvSpPr>
          <p:cNvPr id="4" name="Espace réservé du texte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fr-FR" smtClean="0"/>
              <a:t>Cliquez pour modifier les styles du texte du masque</a:t>
            </a:r>
          </a:p>
        </p:txBody>
      </p:sp>
      <p:sp>
        <p:nvSpPr>
          <p:cNvPr id="5" name="Espace réservé du contenu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6" name="Espace réservé du contenu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7" name="Espace réservé de la date 9"/>
          <p:cNvSpPr>
            <a:spLocks noGrp="1"/>
          </p:cNvSpPr>
          <p:nvPr>
            <p:ph type="dt" sz="half" idx="10"/>
          </p:nvPr>
        </p:nvSpPr>
        <p:spPr/>
        <p:txBody>
          <a:bodyPr/>
          <a:lstStyle>
            <a:lvl1pPr>
              <a:defRPr/>
            </a:lvl1pPr>
          </a:lstStyle>
          <a:p>
            <a:pPr>
              <a:defRPr/>
            </a:pPr>
            <a:fld id="{C0695BC6-AC43-4D65-A6B9-3B4877DE8BF2}" type="datetimeFigureOut">
              <a:rPr lang="fr-FR"/>
              <a:pPr>
                <a:defRPr/>
              </a:pPr>
              <a:t>15/05/2013</a:t>
            </a:fld>
            <a:endParaRPr lang="fr-FR"/>
          </a:p>
        </p:txBody>
      </p:sp>
      <p:sp>
        <p:nvSpPr>
          <p:cNvPr id="8" name="Espace réservé du pied de page 21"/>
          <p:cNvSpPr>
            <a:spLocks noGrp="1"/>
          </p:cNvSpPr>
          <p:nvPr>
            <p:ph type="ftr" sz="quarter" idx="11"/>
          </p:nvPr>
        </p:nvSpPr>
        <p:spPr/>
        <p:txBody>
          <a:bodyPr/>
          <a:lstStyle>
            <a:lvl1pPr>
              <a:defRPr/>
            </a:lvl1pPr>
          </a:lstStyle>
          <a:p>
            <a:pPr>
              <a:defRPr/>
            </a:pPr>
            <a:endParaRPr lang="fr-FR"/>
          </a:p>
        </p:txBody>
      </p:sp>
      <p:sp>
        <p:nvSpPr>
          <p:cNvPr id="9" name="Espace réservé du numéro de diapositive 17"/>
          <p:cNvSpPr>
            <a:spLocks noGrp="1"/>
          </p:cNvSpPr>
          <p:nvPr>
            <p:ph type="sldNum" sz="quarter" idx="12"/>
          </p:nvPr>
        </p:nvSpPr>
        <p:spPr/>
        <p:txBody>
          <a:bodyPr/>
          <a:lstStyle>
            <a:lvl1pPr>
              <a:defRPr/>
            </a:lvl1pPr>
          </a:lstStyle>
          <a:p>
            <a:pPr>
              <a:defRPr/>
            </a:pPr>
            <a:fld id="{36EAABD7-BF4C-4B98-AF09-508E55DE549B}" type="slidenum">
              <a:rPr lang="fr-FR"/>
              <a:pPr>
                <a:defRPr/>
              </a:pPr>
              <a:t>‹N°›</a:t>
            </a:fld>
            <a:endParaRPr lang="fr-F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fr-FR" smtClean="0"/>
              <a:t>Cliquez pour modifier le style du titre</a:t>
            </a:r>
            <a:endParaRPr lang="en-US"/>
          </a:p>
        </p:txBody>
      </p:sp>
      <p:sp>
        <p:nvSpPr>
          <p:cNvPr id="3" name="Espace réservé de la date 9"/>
          <p:cNvSpPr>
            <a:spLocks noGrp="1"/>
          </p:cNvSpPr>
          <p:nvPr>
            <p:ph type="dt" sz="half" idx="10"/>
          </p:nvPr>
        </p:nvSpPr>
        <p:spPr/>
        <p:txBody>
          <a:bodyPr/>
          <a:lstStyle>
            <a:lvl1pPr>
              <a:defRPr/>
            </a:lvl1pPr>
          </a:lstStyle>
          <a:p>
            <a:pPr>
              <a:defRPr/>
            </a:pPr>
            <a:fld id="{B07EB549-E684-41B1-8E5B-647E48BAF3B8}" type="datetimeFigureOut">
              <a:rPr lang="fr-FR"/>
              <a:pPr>
                <a:defRPr/>
              </a:pPr>
              <a:t>15/05/2013</a:t>
            </a:fld>
            <a:endParaRPr lang="fr-FR"/>
          </a:p>
        </p:txBody>
      </p:sp>
      <p:sp>
        <p:nvSpPr>
          <p:cNvPr id="4" name="Espace réservé du pied de page 21"/>
          <p:cNvSpPr>
            <a:spLocks noGrp="1"/>
          </p:cNvSpPr>
          <p:nvPr>
            <p:ph type="ftr" sz="quarter" idx="11"/>
          </p:nvPr>
        </p:nvSpPr>
        <p:spPr/>
        <p:txBody>
          <a:bodyPr/>
          <a:lstStyle>
            <a:lvl1pPr>
              <a:defRPr/>
            </a:lvl1pPr>
          </a:lstStyle>
          <a:p>
            <a:pPr>
              <a:defRPr/>
            </a:pPr>
            <a:endParaRPr lang="fr-FR"/>
          </a:p>
        </p:txBody>
      </p:sp>
      <p:sp>
        <p:nvSpPr>
          <p:cNvPr id="5" name="Espace réservé du numéro de diapositive 17"/>
          <p:cNvSpPr>
            <a:spLocks noGrp="1"/>
          </p:cNvSpPr>
          <p:nvPr>
            <p:ph type="sldNum" sz="quarter" idx="12"/>
          </p:nvPr>
        </p:nvSpPr>
        <p:spPr/>
        <p:txBody>
          <a:bodyPr/>
          <a:lstStyle>
            <a:lvl1pPr>
              <a:defRPr/>
            </a:lvl1pPr>
          </a:lstStyle>
          <a:p>
            <a:pPr>
              <a:defRPr/>
            </a:pPr>
            <a:fld id="{0CAA4DD8-5F29-4303-B7F5-88BFAA4A8CCD}" type="slidenum">
              <a:rPr lang="fr-FR"/>
              <a:pPr>
                <a:defRPr/>
              </a:pPr>
              <a:t>‹N°›</a:t>
            </a:fld>
            <a:endParaRPr lang="fr-F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9"/>
          <p:cNvSpPr>
            <a:spLocks noGrp="1"/>
          </p:cNvSpPr>
          <p:nvPr>
            <p:ph type="dt" sz="half" idx="10"/>
          </p:nvPr>
        </p:nvSpPr>
        <p:spPr/>
        <p:txBody>
          <a:bodyPr/>
          <a:lstStyle>
            <a:lvl1pPr>
              <a:defRPr/>
            </a:lvl1pPr>
          </a:lstStyle>
          <a:p>
            <a:pPr>
              <a:defRPr/>
            </a:pPr>
            <a:fld id="{43BB162A-176E-495D-B9C2-5076D266D371}" type="datetimeFigureOut">
              <a:rPr lang="fr-FR"/>
              <a:pPr>
                <a:defRPr/>
              </a:pPr>
              <a:t>15/05/2013</a:t>
            </a:fld>
            <a:endParaRPr lang="fr-FR"/>
          </a:p>
        </p:txBody>
      </p:sp>
      <p:sp>
        <p:nvSpPr>
          <p:cNvPr id="3" name="Espace réservé du pied de page 21"/>
          <p:cNvSpPr>
            <a:spLocks noGrp="1"/>
          </p:cNvSpPr>
          <p:nvPr>
            <p:ph type="ftr" sz="quarter" idx="11"/>
          </p:nvPr>
        </p:nvSpPr>
        <p:spPr/>
        <p:txBody>
          <a:bodyPr/>
          <a:lstStyle>
            <a:lvl1pPr>
              <a:defRPr/>
            </a:lvl1pPr>
          </a:lstStyle>
          <a:p>
            <a:pPr>
              <a:defRPr/>
            </a:pPr>
            <a:endParaRPr lang="fr-FR"/>
          </a:p>
        </p:txBody>
      </p:sp>
      <p:sp>
        <p:nvSpPr>
          <p:cNvPr id="4" name="Espace réservé du numéro de diapositive 17"/>
          <p:cNvSpPr>
            <a:spLocks noGrp="1"/>
          </p:cNvSpPr>
          <p:nvPr>
            <p:ph type="sldNum" sz="quarter" idx="12"/>
          </p:nvPr>
        </p:nvSpPr>
        <p:spPr/>
        <p:txBody>
          <a:bodyPr/>
          <a:lstStyle>
            <a:lvl1pPr>
              <a:defRPr/>
            </a:lvl1pPr>
          </a:lstStyle>
          <a:p>
            <a:pPr>
              <a:defRPr/>
            </a:pPr>
            <a:fld id="{B050C2E0-04EA-493E-B4ED-7E995C996BB7}" type="slidenum">
              <a:rPr lang="fr-FR"/>
              <a:pPr>
                <a:defRPr/>
              </a:pPr>
              <a:t>‹N°›</a:t>
            </a:fld>
            <a:endParaRPr lang="fr-F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fr-FR" smtClean="0"/>
              <a:t>Cliquez pour modifier le style du titre</a:t>
            </a:r>
            <a:endParaRPr lang="en-US"/>
          </a:p>
        </p:txBody>
      </p:sp>
      <p:sp>
        <p:nvSpPr>
          <p:cNvPr id="3" name="Espace réservé du texte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fr-FR" smtClean="0"/>
              <a:t>Cliquez pour modifier les styles du texte du masque</a:t>
            </a:r>
          </a:p>
        </p:txBody>
      </p:sp>
      <p:sp>
        <p:nvSpPr>
          <p:cNvPr id="4" name="Espace réservé du contenu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Espace réservé de la date 9"/>
          <p:cNvSpPr>
            <a:spLocks noGrp="1"/>
          </p:cNvSpPr>
          <p:nvPr>
            <p:ph type="dt" sz="half" idx="10"/>
          </p:nvPr>
        </p:nvSpPr>
        <p:spPr/>
        <p:txBody>
          <a:bodyPr/>
          <a:lstStyle>
            <a:lvl1pPr>
              <a:defRPr/>
            </a:lvl1pPr>
          </a:lstStyle>
          <a:p>
            <a:pPr>
              <a:defRPr/>
            </a:pPr>
            <a:fld id="{99BE14C1-BCF0-4212-B90E-A60410A964E7}" type="datetimeFigureOut">
              <a:rPr lang="fr-FR"/>
              <a:pPr>
                <a:defRPr/>
              </a:pPr>
              <a:t>15/05/2013</a:t>
            </a:fld>
            <a:endParaRPr lang="fr-FR"/>
          </a:p>
        </p:txBody>
      </p:sp>
      <p:sp>
        <p:nvSpPr>
          <p:cNvPr id="6" name="Espace réservé du pied de page 21"/>
          <p:cNvSpPr>
            <a:spLocks noGrp="1"/>
          </p:cNvSpPr>
          <p:nvPr>
            <p:ph type="ftr" sz="quarter" idx="11"/>
          </p:nvPr>
        </p:nvSpPr>
        <p:spPr/>
        <p:txBody>
          <a:bodyPr/>
          <a:lstStyle>
            <a:lvl1pPr>
              <a:defRPr/>
            </a:lvl1pPr>
          </a:lstStyle>
          <a:p>
            <a:pPr>
              <a:defRPr/>
            </a:pPr>
            <a:endParaRPr lang="fr-FR"/>
          </a:p>
        </p:txBody>
      </p:sp>
      <p:sp>
        <p:nvSpPr>
          <p:cNvPr id="7" name="Espace réservé du numéro de diapositive 17"/>
          <p:cNvSpPr>
            <a:spLocks noGrp="1"/>
          </p:cNvSpPr>
          <p:nvPr>
            <p:ph type="sldNum" sz="quarter" idx="12"/>
          </p:nvPr>
        </p:nvSpPr>
        <p:spPr/>
        <p:txBody>
          <a:bodyPr/>
          <a:lstStyle>
            <a:lvl1pPr>
              <a:defRPr/>
            </a:lvl1pPr>
          </a:lstStyle>
          <a:p>
            <a:pPr>
              <a:defRPr/>
            </a:pPr>
            <a:fld id="{6994935E-8A24-4E43-AF07-BD3B4F1933A0}" type="slidenum">
              <a:rPr lang="fr-FR"/>
              <a:pPr>
                <a:defRPr/>
              </a:pPr>
              <a:t>‹N°›</a:t>
            </a:fld>
            <a:endParaRPr lang="fr-F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5" name="Rogner et arrondir un rectangle à un seul coin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Triangle rect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Forme libre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8" name="Forme libre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2" name="Titr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fr-FR" smtClean="0"/>
              <a:t>Cliquez pour modifier le style du titre</a:t>
            </a:r>
            <a:endParaRPr lang="en-US"/>
          </a:p>
        </p:txBody>
      </p:sp>
      <p:sp>
        <p:nvSpPr>
          <p:cNvPr id="4" name="Espace réservé du texte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fr-FR" smtClean="0"/>
              <a:t>Cliquez pour modifier les styles du texte du masque</a:t>
            </a:r>
          </a:p>
        </p:txBody>
      </p:sp>
      <p:sp>
        <p:nvSpPr>
          <p:cNvPr id="3" name="Espace réservé pour une image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fr-FR" noProof="0" smtClean="0"/>
              <a:t>Cliquez sur l'icône pour ajouter une image</a:t>
            </a:r>
            <a:endParaRPr lang="en-US" noProof="0" dirty="0"/>
          </a:p>
        </p:txBody>
      </p:sp>
      <p:sp>
        <p:nvSpPr>
          <p:cNvPr id="9" name="Espace réservé de la date 4"/>
          <p:cNvSpPr>
            <a:spLocks noGrp="1"/>
          </p:cNvSpPr>
          <p:nvPr>
            <p:ph type="dt" sz="half" idx="10"/>
          </p:nvPr>
        </p:nvSpPr>
        <p:spPr/>
        <p:txBody>
          <a:bodyPr/>
          <a:lstStyle>
            <a:lvl1pPr>
              <a:defRPr/>
            </a:lvl1pPr>
          </a:lstStyle>
          <a:p>
            <a:pPr>
              <a:defRPr/>
            </a:pPr>
            <a:fld id="{0411436A-EA71-45F0-9BC8-394D17E47460}" type="datetimeFigureOut">
              <a:rPr lang="fr-FR"/>
              <a:pPr>
                <a:defRPr/>
              </a:pPr>
              <a:t>15/05/2013</a:t>
            </a:fld>
            <a:endParaRPr lang="fr-FR"/>
          </a:p>
        </p:txBody>
      </p:sp>
      <p:sp>
        <p:nvSpPr>
          <p:cNvPr id="10" name="Espace réservé du pied de page 5"/>
          <p:cNvSpPr>
            <a:spLocks noGrp="1"/>
          </p:cNvSpPr>
          <p:nvPr>
            <p:ph type="ftr" sz="quarter" idx="11"/>
          </p:nvPr>
        </p:nvSpPr>
        <p:spPr/>
        <p:txBody>
          <a:bodyPr/>
          <a:lstStyle>
            <a:lvl1pPr>
              <a:defRPr/>
            </a:lvl1pPr>
          </a:lstStyle>
          <a:p>
            <a:pPr>
              <a:defRPr/>
            </a:pPr>
            <a:endParaRPr lang="fr-FR"/>
          </a:p>
        </p:txBody>
      </p:sp>
      <p:sp>
        <p:nvSpPr>
          <p:cNvPr id="11" name="Espace réservé du numéro de diapositive 6"/>
          <p:cNvSpPr>
            <a:spLocks noGrp="1"/>
          </p:cNvSpPr>
          <p:nvPr>
            <p:ph type="sldNum" sz="quarter" idx="12"/>
          </p:nvPr>
        </p:nvSpPr>
        <p:spPr>
          <a:xfrm>
            <a:off x="8077200" y="6356350"/>
            <a:ext cx="609600" cy="365125"/>
          </a:xfrm>
        </p:spPr>
        <p:txBody>
          <a:bodyPr/>
          <a:lstStyle>
            <a:lvl1pPr>
              <a:defRPr/>
            </a:lvl1pPr>
          </a:lstStyle>
          <a:p>
            <a:pPr>
              <a:defRPr/>
            </a:pPr>
            <a:fld id="{EB70AA12-C4EE-4197-ABB6-E2D36CF51BF2}" type="slidenum">
              <a:rPr lang="fr-FR"/>
              <a:pPr>
                <a:defRPr/>
              </a:pPr>
              <a:t>‹N°›</a:t>
            </a:fld>
            <a:endParaRPr lang="fr-F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orme libre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8" name="Forme libre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1028" name="Espace réservé du titre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fr-FR" smtClean="0"/>
              <a:t>Cliquez pour modifier le style du titre</a:t>
            </a:r>
            <a:endParaRPr lang="en-US" smtClean="0"/>
          </a:p>
        </p:txBody>
      </p:sp>
      <p:sp>
        <p:nvSpPr>
          <p:cNvPr id="1029" name="Espace réservé du texte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smtClean="0"/>
          </a:p>
        </p:txBody>
      </p:sp>
      <p:sp>
        <p:nvSpPr>
          <p:cNvPr id="10" name="Espace réservé de la date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cs typeface="Arial" charset="0"/>
              </a:defRPr>
            </a:lvl1pPr>
          </a:lstStyle>
          <a:p>
            <a:pPr>
              <a:defRPr/>
            </a:pPr>
            <a:fld id="{C791CA73-3336-42BB-8F0A-04AB5B76E6C5}" type="datetimeFigureOut">
              <a:rPr lang="fr-FR"/>
              <a:pPr>
                <a:defRPr/>
              </a:pPr>
              <a:t>15/05/2013</a:t>
            </a:fld>
            <a:endParaRPr lang="fr-FR"/>
          </a:p>
        </p:txBody>
      </p:sp>
      <p:sp>
        <p:nvSpPr>
          <p:cNvPr id="22" name="Espace réservé du pied de page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cs typeface="Arial" charset="0"/>
              </a:defRPr>
            </a:lvl1pPr>
          </a:lstStyle>
          <a:p>
            <a:pPr>
              <a:defRPr/>
            </a:pPr>
            <a:endParaRPr lang="fr-FR"/>
          </a:p>
        </p:txBody>
      </p:sp>
      <p:sp>
        <p:nvSpPr>
          <p:cNvPr id="18" name="Espace réservé du numéro de diapositive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cs typeface="Arial" charset="0"/>
              </a:defRPr>
            </a:lvl1pPr>
          </a:lstStyle>
          <a:p>
            <a:pPr>
              <a:defRPr/>
            </a:pPr>
            <a:fld id="{D7F64BC7-236E-429A-BD26-36BB4163E0B8}" type="slidenum">
              <a:rPr lang="fr-FR"/>
              <a:pPr>
                <a:defRPr/>
              </a:pPr>
              <a:t>‹N°›</a:t>
            </a:fld>
            <a:endParaRPr lang="fr-FR"/>
          </a:p>
        </p:txBody>
      </p:sp>
      <p:grpSp>
        <p:nvGrpSpPr>
          <p:cNvPr id="1033" name="Groupe 1"/>
          <p:cNvGrpSpPr>
            <a:grpSpLocks/>
          </p:cNvGrpSpPr>
          <p:nvPr/>
        </p:nvGrpSpPr>
        <p:grpSpPr bwMode="auto">
          <a:xfrm>
            <a:off x="-19050" y="203200"/>
            <a:ext cx="9180513" cy="647700"/>
            <a:chOff x="-19045" y="216550"/>
            <a:chExt cx="9180548" cy="649224"/>
          </a:xfrm>
        </p:grpSpPr>
        <p:sp>
          <p:nvSpPr>
            <p:cNvPr id="12" name="Forme libre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a:defRPr/>
              </a:pPr>
              <a:endParaRPr lang="en-US"/>
            </a:p>
          </p:txBody>
        </p:sp>
        <p:sp>
          <p:nvSpPr>
            <p:cNvPr id="13" name="Forme libre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a:defRPr/>
              </a:pPr>
              <a:endParaRPr lang="en-US"/>
            </a:p>
          </p:txBody>
        </p:sp>
      </p:grpSp>
    </p:spTree>
  </p:cSld>
  <p:clrMap bg1="lt1" tx1="dk1" bg2="lt2" tx2="dk2" accent1="accent1" accent2="accent2" accent3="accent3" accent4="accent4" accent5="accent5" accent6="accent6" hlink="hlink" folHlink="folHlink"/>
  <p:sldLayoutIdLst>
    <p:sldLayoutId id="2147484022" r:id="rId1"/>
    <p:sldLayoutId id="2147484023" r:id="rId2"/>
    <p:sldLayoutId id="2147484024" r:id="rId3"/>
    <p:sldLayoutId id="2147484025" r:id="rId4"/>
    <p:sldLayoutId id="2147484026" r:id="rId5"/>
    <p:sldLayoutId id="2147484027" r:id="rId6"/>
    <p:sldLayoutId id="2147484028" r:id="rId7"/>
    <p:sldLayoutId id="2147484029" r:id="rId8"/>
    <p:sldLayoutId id="2147484032" r:id="rId9"/>
    <p:sldLayoutId id="2147484030" r:id="rId10"/>
    <p:sldLayoutId id="2147484031" r:id="rId11"/>
  </p:sldLayoutIdLst>
  <p:transition/>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1.xml"/><Relationship Id="rId7" Type="http://schemas.openxmlformats.org/officeDocument/2006/relationships/image" Target="../media/image2.emf"/><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2.emf"/><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image" Target="../media/image2.emf"/><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2.emf"/><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me 3"/>
          <p:cNvGraphicFramePr/>
          <p:nvPr/>
        </p:nvGraphicFramePr>
        <p:xfrm>
          <a:off x="179512" y="1268760"/>
          <a:ext cx="8964488" cy="53035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075" name="Image 2"/>
          <p:cNvPicPr>
            <a:picLocks noChangeAspect="1" noChangeArrowheads="1"/>
          </p:cNvPicPr>
          <p:nvPr/>
        </p:nvPicPr>
        <p:blipFill>
          <a:blip r:embed="rId7" cstate="print"/>
          <a:srcRect/>
          <a:stretch>
            <a:fillRect/>
          </a:stretch>
        </p:blipFill>
        <p:spPr bwMode="auto">
          <a:xfrm>
            <a:off x="0" y="0"/>
            <a:ext cx="1000125" cy="701675"/>
          </a:xfrm>
          <a:prstGeom prst="rect">
            <a:avLst/>
          </a:prstGeom>
          <a:noFill/>
          <a:ln w="9525">
            <a:noFill/>
            <a:miter lim="800000"/>
            <a:headEnd/>
            <a:tailEnd/>
          </a:ln>
        </p:spPr>
      </p:pic>
      <p:pic>
        <p:nvPicPr>
          <p:cNvPr id="3076" name="Image 2" descr="C:\Users\futureshop\Desktop\Bricoles\cfi.png"/>
          <p:cNvPicPr>
            <a:picLocks noChangeAspect="1" noChangeArrowheads="1"/>
          </p:cNvPicPr>
          <p:nvPr/>
        </p:nvPicPr>
        <p:blipFill>
          <a:blip r:embed="rId8" cstate="print"/>
          <a:srcRect/>
          <a:stretch>
            <a:fillRect/>
          </a:stretch>
        </p:blipFill>
        <p:spPr bwMode="auto">
          <a:xfrm>
            <a:off x="7715250" y="0"/>
            <a:ext cx="847725" cy="7143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Espace réservé du contenu 4"/>
          <p:cNvGraphicFramePr>
            <a:graphicFrameLocks noGrp="1"/>
          </p:cNvGraphicFramePr>
          <p:nvPr>
            <p:ph idx="1"/>
          </p:nvPr>
        </p:nvGraphicFramePr>
        <p:xfrm>
          <a:off x="395536" y="260649"/>
          <a:ext cx="8229600" cy="65973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2291" name="Image 3"/>
          <p:cNvPicPr>
            <a:picLocks noChangeAspect="1" noChangeArrowheads="1"/>
          </p:cNvPicPr>
          <p:nvPr/>
        </p:nvPicPr>
        <p:blipFill>
          <a:blip r:embed="rId7" cstate="print"/>
          <a:srcRect/>
          <a:stretch>
            <a:fillRect/>
          </a:stretch>
        </p:blipFill>
        <p:spPr bwMode="auto">
          <a:xfrm>
            <a:off x="0" y="0"/>
            <a:ext cx="646113" cy="48736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Espace réservé du contenu 4"/>
          <p:cNvGraphicFramePr>
            <a:graphicFrameLocks noGrp="1"/>
          </p:cNvGraphicFramePr>
          <p:nvPr>
            <p:ph idx="1"/>
          </p:nvPr>
        </p:nvGraphicFramePr>
        <p:xfrm>
          <a:off x="467544" y="0"/>
          <a:ext cx="8424936" cy="63813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3315" name="Image 3"/>
          <p:cNvPicPr>
            <a:picLocks noChangeAspect="1" noChangeArrowheads="1"/>
          </p:cNvPicPr>
          <p:nvPr/>
        </p:nvPicPr>
        <p:blipFill>
          <a:blip r:embed="rId7" cstate="print"/>
          <a:srcRect/>
          <a:stretch>
            <a:fillRect/>
          </a:stretch>
        </p:blipFill>
        <p:spPr bwMode="auto">
          <a:xfrm>
            <a:off x="0" y="0"/>
            <a:ext cx="646113" cy="48736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50825" y="836613"/>
            <a:ext cx="8642350" cy="5688012"/>
          </a:xfrm>
        </p:spPr>
        <p:txBody>
          <a:bodyPr/>
          <a:lstStyle/>
          <a:p>
            <a:pPr>
              <a:buFont typeface="Wingdings 2" pitchFamily="18" charset="2"/>
              <a:buNone/>
            </a:pPr>
            <a:r>
              <a:rPr lang="fr-FR" b="1" smtClean="0"/>
              <a:t>	2 Recensement du patrimoine technique hérité</a:t>
            </a:r>
          </a:p>
          <a:p>
            <a:pPr>
              <a:buFont typeface="Wingdings 2" pitchFamily="18" charset="2"/>
              <a:buNone/>
            </a:pPr>
            <a:r>
              <a:rPr lang="en-CA" sz="1800" b="1" u="sng" smtClean="0"/>
              <a:t>I Pour la Radio</a:t>
            </a:r>
          </a:p>
          <a:p>
            <a:pPr>
              <a:buFont typeface="Wingdings 2" pitchFamily="18" charset="2"/>
              <a:buNone/>
            </a:pPr>
            <a:r>
              <a:rPr lang="en-CA" sz="2000" b="1" smtClean="0">
                <a:solidFill>
                  <a:srgbClr val="C00000"/>
                </a:solidFill>
              </a:rPr>
              <a:t>1.1 Desserte en FM</a:t>
            </a:r>
          </a:p>
          <a:p>
            <a:pPr>
              <a:buFont typeface="Wingdings 2" pitchFamily="18" charset="2"/>
              <a:buNone/>
            </a:pPr>
            <a:r>
              <a:rPr lang="en-CA" sz="2000" b="1" smtClean="0"/>
              <a:t>27</a:t>
            </a:r>
            <a:r>
              <a:rPr lang="en-CA" sz="2000" smtClean="0"/>
              <a:t> Relais FM, pour la 1ère chaine installés dans les capitales régionales et dans certains départements;</a:t>
            </a:r>
          </a:p>
          <a:p>
            <a:pPr>
              <a:buFont typeface="Wingdings 2" pitchFamily="18" charset="2"/>
              <a:buNone/>
            </a:pPr>
            <a:r>
              <a:rPr lang="en-CA" sz="2000" b="1" smtClean="0"/>
              <a:t>21</a:t>
            </a:r>
            <a:r>
              <a:rPr lang="en-CA" sz="2000" smtClean="0"/>
              <a:t> Relais FM pour la Radio Coran, installés dans les capitales régionales et dans certains départements</a:t>
            </a:r>
          </a:p>
          <a:p>
            <a:pPr>
              <a:buFont typeface="Wingdings 2" pitchFamily="18" charset="2"/>
              <a:buNone/>
            </a:pPr>
            <a:r>
              <a:rPr lang="en-CA" sz="2000" b="1" smtClean="0"/>
              <a:t>1</a:t>
            </a:r>
            <a:r>
              <a:rPr lang="en-CA" sz="2000" smtClean="0"/>
              <a:t> Emetteur FM pour 1 radio thémaique (Radio Jeunesse installé à Nouakchott)</a:t>
            </a:r>
          </a:p>
          <a:p>
            <a:pPr>
              <a:buFont typeface="Wingdings 2" pitchFamily="18" charset="2"/>
              <a:buNone/>
            </a:pPr>
            <a:r>
              <a:rPr lang="en-CA" sz="2000" b="1" smtClean="0"/>
              <a:t>1</a:t>
            </a:r>
            <a:r>
              <a:rPr lang="en-CA" sz="2000" smtClean="0"/>
              <a:t> Emetteur de 6KW installé à Nouakchott (chaine 1)</a:t>
            </a:r>
          </a:p>
          <a:p>
            <a:pPr>
              <a:buFont typeface="Wingdings 2" pitchFamily="18" charset="2"/>
              <a:buNone/>
            </a:pPr>
            <a:r>
              <a:rPr lang="en-CA" sz="2000" b="1" smtClean="0"/>
              <a:t>1</a:t>
            </a:r>
            <a:r>
              <a:rPr lang="en-CA" sz="2000" smtClean="0"/>
              <a:t> Emetteur de 2KW installé à Nouakchott (Radio Coran)</a:t>
            </a:r>
          </a:p>
          <a:p>
            <a:pPr>
              <a:buFont typeface="Wingdings 2" pitchFamily="18" charset="2"/>
              <a:buNone/>
            </a:pPr>
            <a:r>
              <a:rPr lang="en-CA" sz="2000" b="1" smtClean="0">
                <a:solidFill>
                  <a:srgbClr val="C00000"/>
                </a:solidFill>
              </a:rPr>
              <a:t>1.2 Desserte en OC</a:t>
            </a:r>
          </a:p>
          <a:p>
            <a:pPr>
              <a:buFont typeface="Wingdings 2" pitchFamily="18" charset="2"/>
              <a:buNone/>
            </a:pPr>
            <a:r>
              <a:rPr lang="en-CA" sz="2000" b="1" smtClean="0"/>
              <a:t>1</a:t>
            </a:r>
            <a:r>
              <a:rPr lang="en-CA" sz="2000" smtClean="0"/>
              <a:t> Emetteur de 250 KW installé à Nouakchott</a:t>
            </a:r>
          </a:p>
          <a:p>
            <a:pPr>
              <a:buFont typeface="Wingdings 2" pitchFamily="18" charset="2"/>
              <a:buNone/>
            </a:pPr>
            <a:r>
              <a:rPr lang="en-CA" sz="2000" b="1" smtClean="0">
                <a:solidFill>
                  <a:srgbClr val="C00000"/>
                </a:solidFill>
              </a:rPr>
              <a:t>1.3 Desserte en OM</a:t>
            </a:r>
          </a:p>
          <a:p>
            <a:pPr>
              <a:buFont typeface="Wingdings 2" pitchFamily="18" charset="2"/>
              <a:buNone/>
            </a:pPr>
            <a:r>
              <a:rPr lang="en-CA" sz="2000" b="1" smtClean="0"/>
              <a:t>1</a:t>
            </a:r>
            <a:r>
              <a:rPr lang="en-CA" sz="2000" smtClean="0"/>
              <a:t> émetteur OM de 50 KW installé à Nouakchott</a:t>
            </a:r>
            <a:endParaRPr lang="fr-CA" sz="2000" smtClean="0"/>
          </a:p>
          <a:p>
            <a:endParaRPr lang="fr-CA" sz="2000" smtClean="0"/>
          </a:p>
        </p:txBody>
      </p:sp>
      <p:pic>
        <p:nvPicPr>
          <p:cNvPr id="14339" name="Image 3"/>
          <p:cNvPicPr>
            <a:picLocks noChangeAspect="1" noChangeArrowheads="1"/>
          </p:cNvPicPr>
          <p:nvPr/>
        </p:nvPicPr>
        <p:blipFill>
          <a:blip r:embed="rId2" cstate="print"/>
          <a:srcRect/>
          <a:stretch>
            <a:fillRect/>
          </a:stretch>
        </p:blipFill>
        <p:spPr bwMode="auto">
          <a:xfrm>
            <a:off x="0" y="0"/>
            <a:ext cx="646113" cy="487363"/>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3">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3">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3">
                                            <p:txEl>
                                              <p:pRg st="3" end="3"/>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5" fill="hold">
                      <p:stCondLst>
                        <p:cond delay="indefinite"/>
                      </p:stCondLst>
                      <p:childTnLst>
                        <p:par>
                          <p:cTn id="36" fill="hold">
                            <p:stCondLst>
                              <p:cond delay="0"/>
                            </p:stCondLst>
                            <p:childTnLst>
                              <p:par>
                                <p:cTn id="37" presetID="15" presetClass="entr" presetSubtype="0" fill="hold"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 calcmode="lin" valueType="num">
                                      <p:cBhvr>
                                        <p:cTn id="39"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3">
                                            <p:txEl>
                                              <p:pRg st="4" end="4"/>
                                            </p:txEl>
                                          </p:spTgt>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3">
                                            <p:txEl>
                                              <p:pRg st="4" end="4"/>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3" fill="hold">
                      <p:stCondLst>
                        <p:cond delay="indefinite"/>
                      </p:stCondLst>
                      <p:childTnLst>
                        <p:par>
                          <p:cTn id="44" fill="hold">
                            <p:stCondLst>
                              <p:cond delay="0"/>
                            </p:stCondLst>
                            <p:childTnLst>
                              <p:par>
                                <p:cTn id="45" presetID="15" presetClass="entr" presetSubtype="0" fill="hold"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 calcmode="lin" valueType="num">
                                      <p:cBhvr>
                                        <p:cTn id="47"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8"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49" dur="1000" fill="hold"/>
                                        <p:tgtEl>
                                          <p:spTgt spid="3">
                                            <p:txEl>
                                              <p:pRg st="5" end="5"/>
                                            </p:txEl>
                                          </p:spTgt>
                                        </p:tgtEl>
                                        <p:attrNameLst>
                                          <p:attrName>ppt_x</p:attrName>
                                        </p:attrNameLst>
                                      </p:cBhvr>
                                      <p:tavLst>
                                        <p:tav tm="0" fmla="#ppt_x+(cos(-2*pi*(1-$))*-#ppt_x-sin(-2*pi*(1-$))*(1-#ppt_y))*(1-$)">
                                          <p:val>
                                            <p:fltVal val="0"/>
                                          </p:val>
                                        </p:tav>
                                        <p:tav tm="100000">
                                          <p:val>
                                            <p:fltVal val="1"/>
                                          </p:val>
                                        </p:tav>
                                      </p:tavLst>
                                    </p:anim>
                                    <p:anim calcmode="lin" valueType="num">
                                      <p:cBhvr>
                                        <p:cTn id="50" dur="1000" fill="hold"/>
                                        <p:tgtEl>
                                          <p:spTgt spid="3">
                                            <p:txEl>
                                              <p:pRg st="5" end="5"/>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1" fill="hold">
                      <p:stCondLst>
                        <p:cond delay="indefinite"/>
                      </p:stCondLst>
                      <p:childTnLst>
                        <p:par>
                          <p:cTn id="52" fill="hold">
                            <p:stCondLst>
                              <p:cond delay="0"/>
                            </p:stCondLst>
                            <p:childTnLst>
                              <p:par>
                                <p:cTn id="53" presetID="15" presetClass="entr" presetSubtype="0" fill="hold" nodeType="clickEffect">
                                  <p:stCondLst>
                                    <p:cond delay="0"/>
                                  </p:stCondLst>
                                  <p:childTnLst>
                                    <p:set>
                                      <p:cBhvr>
                                        <p:cTn id="54" dur="1" fill="hold">
                                          <p:stCondLst>
                                            <p:cond delay="0"/>
                                          </p:stCondLst>
                                        </p:cTn>
                                        <p:tgtEl>
                                          <p:spTgt spid="3">
                                            <p:txEl>
                                              <p:pRg st="6" end="6"/>
                                            </p:txEl>
                                          </p:spTgt>
                                        </p:tgtEl>
                                        <p:attrNameLst>
                                          <p:attrName>style.visibility</p:attrName>
                                        </p:attrNameLst>
                                      </p:cBhvr>
                                      <p:to>
                                        <p:strVal val="visible"/>
                                      </p:to>
                                    </p:set>
                                    <p:anim calcmode="lin" valueType="num">
                                      <p:cBhvr>
                                        <p:cTn id="55" dur="1000" fill="hold"/>
                                        <p:tgtEl>
                                          <p:spTgt spid="3">
                                            <p:txEl>
                                              <p:pRg st="6" end="6"/>
                                            </p:txEl>
                                          </p:spTgt>
                                        </p:tgtEl>
                                        <p:attrNameLst>
                                          <p:attrName>ppt_w</p:attrName>
                                        </p:attrNameLst>
                                      </p:cBhvr>
                                      <p:tavLst>
                                        <p:tav tm="0">
                                          <p:val>
                                            <p:fltVal val="0"/>
                                          </p:val>
                                        </p:tav>
                                        <p:tav tm="100000">
                                          <p:val>
                                            <p:strVal val="#ppt_w"/>
                                          </p:val>
                                        </p:tav>
                                      </p:tavLst>
                                    </p:anim>
                                    <p:anim calcmode="lin" valueType="num">
                                      <p:cBhvr>
                                        <p:cTn id="56" dur="1000" fill="hold"/>
                                        <p:tgtEl>
                                          <p:spTgt spid="3">
                                            <p:txEl>
                                              <p:pRg st="6" end="6"/>
                                            </p:txEl>
                                          </p:spTgt>
                                        </p:tgtEl>
                                        <p:attrNameLst>
                                          <p:attrName>ppt_h</p:attrName>
                                        </p:attrNameLst>
                                      </p:cBhvr>
                                      <p:tavLst>
                                        <p:tav tm="0">
                                          <p:val>
                                            <p:fltVal val="0"/>
                                          </p:val>
                                        </p:tav>
                                        <p:tav tm="100000">
                                          <p:val>
                                            <p:strVal val="#ppt_h"/>
                                          </p:val>
                                        </p:tav>
                                      </p:tavLst>
                                    </p:anim>
                                    <p:anim calcmode="lin" valueType="num">
                                      <p:cBhvr>
                                        <p:cTn id="57" dur="1000" fill="hold"/>
                                        <p:tgtEl>
                                          <p:spTgt spid="3">
                                            <p:txEl>
                                              <p:pRg st="6" end="6"/>
                                            </p:txEl>
                                          </p:spTgt>
                                        </p:tgtEl>
                                        <p:attrNameLst>
                                          <p:attrName>ppt_x</p:attrName>
                                        </p:attrNameLst>
                                      </p:cBhvr>
                                      <p:tavLst>
                                        <p:tav tm="0" fmla="#ppt_x+(cos(-2*pi*(1-$))*-#ppt_x-sin(-2*pi*(1-$))*(1-#ppt_y))*(1-$)">
                                          <p:val>
                                            <p:fltVal val="0"/>
                                          </p:val>
                                        </p:tav>
                                        <p:tav tm="100000">
                                          <p:val>
                                            <p:fltVal val="1"/>
                                          </p:val>
                                        </p:tav>
                                      </p:tavLst>
                                    </p:anim>
                                    <p:anim calcmode="lin" valueType="num">
                                      <p:cBhvr>
                                        <p:cTn id="58" dur="1000" fill="hold"/>
                                        <p:tgtEl>
                                          <p:spTgt spid="3">
                                            <p:txEl>
                                              <p:pRg st="6" end="6"/>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9" fill="hold">
                      <p:stCondLst>
                        <p:cond delay="indefinite"/>
                      </p:stCondLst>
                      <p:childTnLst>
                        <p:par>
                          <p:cTn id="60" fill="hold">
                            <p:stCondLst>
                              <p:cond delay="0"/>
                            </p:stCondLst>
                            <p:childTnLst>
                              <p:par>
                                <p:cTn id="61" presetID="15" presetClass="entr" presetSubtype="0" fill="hold" nodeType="clickEffect">
                                  <p:stCondLst>
                                    <p:cond delay="0"/>
                                  </p:stCondLst>
                                  <p:childTnLst>
                                    <p:set>
                                      <p:cBhvr>
                                        <p:cTn id="62" dur="1" fill="hold">
                                          <p:stCondLst>
                                            <p:cond delay="0"/>
                                          </p:stCondLst>
                                        </p:cTn>
                                        <p:tgtEl>
                                          <p:spTgt spid="3">
                                            <p:txEl>
                                              <p:pRg st="7" end="7"/>
                                            </p:txEl>
                                          </p:spTgt>
                                        </p:tgtEl>
                                        <p:attrNameLst>
                                          <p:attrName>style.visibility</p:attrName>
                                        </p:attrNameLst>
                                      </p:cBhvr>
                                      <p:to>
                                        <p:strVal val="visible"/>
                                      </p:to>
                                    </p:set>
                                    <p:anim calcmode="lin" valueType="num">
                                      <p:cBhvr>
                                        <p:cTn id="63" dur="1000" fill="hold"/>
                                        <p:tgtEl>
                                          <p:spTgt spid="3">
                                            <p:txEl>
                                              <p:pRg st="7" end="7"/>
                                            </p:txEl>
                                          </p:spTgt>
                                        </p:tgtEl>
                                        <p:attrNameLst>
                                          <p:attrName>ppt_w</p:attrName>
                                        </p:attrNameLst>
                                      </p:cBhvr>
                                      <p:tavLst>
                                        <p:tav tm="0">
                                          <p:val>
                                            <p:fltVal val="0"/>
                                          </p:val>
                                        </p:tav>
                                        <p:tav tm="100000">
                                          <p:val>
                                            <p:strVal val="#ppt_w"/>
                                          </p:val>
                                        </p:tav>
                                      </p:tavLst>
                                    </p:anim>
                                    <p:anim calcmode="lin" valueType="num">
                                      <p:cBhvr>
                                        <p:cTn id="64" dur="1000" fill="hold"/>
                                        <p:tgtEl>
                                          <p:spTgt spid="3">
                                            <p:txEl>
                                              <p:pRg st="7" end="7"/>
                                            </p:txEl>
                                          </p:spTgt>
                                        </p:tgtEl>
                                        <p:attrNameLst>
                                          <p:attrName>ppt_h</p:attrName>
                                        </p:attrNameLst>
                                      </p:cBhvr>
                                      <p:tavLst>
                                        <p:tav tm="0">
                                          <p:val>
                                            <p:fltVal val="0"/>
                                          </p:val>
                                        </p:tav>
                                        <p:tav tm="100000">
                                          <p:val>
                                            <p:strVal val="#ppt_h"/>
                                          </p:val>
                                        </p:tav>
                                      </p:tavLst>
                                    </p:anim>
                                    <p:anim calcmode="lin" valueType="num">
                                      <p:cBhvr>
                                        <p:cTn id="65" dur="1000" fill="hold"/>
                                        <p:tgtEl>
                                          <p:spTgt spid="3">
                                            <p:txEl>
                                              <p:pRg st="7" end="7"/>
                                            </p:txEl>
                                          </p:spTgt>
                                        </p:tgtEl>
                                        <p:attrNameLst>
                                          <p:attrName>ppt_x</p:attrName>
                                        </p:attrNameLst>
                                      </p:cBhvr>
                                      <p:tavLst>
                                        <p:tav tm="0" fmla="#ppt_x+(cos(-2*pi*(1-$))*-#ppt_x-sin(-2*pi*(1-$))*(1-#ppt_y))*(1-$)">
                                          <p:val>
                                            <p:fltVal val="0"/>
                                          </p:val>
                                        </p:tav>
                                        <p:tav tm="100000">
                                          <p:val>
                                            <p:fltVal val="1"/>
                                          </p:val>
                                        </p:tav>
                                      </p:tavLst>
                                    </p:anim>
                                    <p:anim calcmode="lin" valueType="num">
                                      <p:cBhvr>
                                        <p:cTn id="66" dur="1000" fill="hold"/>
                                        <p:tgtEl>
                                          <p:spTgt spid="3">
                                            <p:txEl>
                                              <p:pRg st="7" end="7"/>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7" fill="hold">
                      <p:stCondLst>
                        <p:cond delay="indefinite"/>
                      </p:stCondLst>
                      <p:childTnLst>
                        <p:par>
                          <p:cTn id="68" fill="hold">
                            <p:stCondLst>
                              <p:cond delay="0"/>
                            </p:stCondLst>
                            <p:childTnLst>
                              <p:par>
                                <p:cTn id="69" presetID="15" presetClass="entr" presetSubtype="0" fill="hold" nodeType="clickEffect">
                                  <p:stCondLst>
                                    <p:cond delay="0"/>
                                  </p:stCondLst>
                                  <p:childTnLst>
                                    <p:set>
                                      <p:cBhvr>
                                        <p:cTn id="70" dur="1" fill="hold">
                                          <p:stCondLst>
                                            <p:cond delay="0"/>
                                          </p:stCondLst>
                                        </p:cTn>
                                        <p:tgtEl>
                                          <p:spTgt spid="3">
                                            <p:txEl>
                                              <p:pRg st="8" end="8"/>
                                            </p:txEl>
                                          </p:spTgt>
                                        </p:tgtEl>
                                        <p:attrNameLst>
                                          <p:attrName>style.visibility</p:attrName>
                                        </p:attrNameLst>
                                      </p:cBhvr>
                                      <p:to>
                                        <p:strVal val="visible"/>
                                      </p:to>
                                    </p:set>
                                    <p:anim calcmode="lin" valueType="num">
                                      <p:cBhvr>
                                        <p:cTn id="71" dur="1000" fill="hold"/>
                                        <p:tgtEl>
                                          <p:spTgt spid="3">
                                            <p:txEl>
                                              <p:pRg st="8" end="8"/>
                                            </p:txEl>
                                          </p:spTgt>
                                        </p:tgtEl>
                                        <p:attrNameLst>
                                          <p:attrName>ppt_w</p:attrName>
                                        </p:attrNameLst>
                                      </p:cBhvr>
                                      <p:tavLst>
                                        <p:tav tm="0">
                                          <p:val>
                                            <p:fltVal val="0"/>
                                          </p:val>
                                        </p:tav>
                                        <p:tav tm="100000">
                                          <p:val>
                                            <p:strVal val="#ppt_w"/>
                                          </p:val>
                                        </p:tav>
                                      </p:tavLst>
                                    </p:anim>
                                    <p:anim calcmode="lin" valueType="num">
                                      <p:cBhvr>
                                        <p:cTn id="72" dur="1000" fill="hold"/>
                                        <p:tgtEl>
                                          <p:spTgt spid="3">
                                            <p:txEl>
                                              <p:pRg st="8" end="8"/>
                                            </p:txEl>
                                          </p:spTgt>
                                        </p:tgtEl>
                                        <p:attrNameLst>
                                          <p:attrName>ppt_h</p:attrName>
                                        </p:attrNameLst>
                                      </p:cBhvr>
                                      <p:tavLst>
                                        <p:tav tm="0">
                                          <p:val>
                                            <p:fltVal val="0"/>
                                          </p:val>
                                        </p:tav>
                                        <p:tav tm="100000">
                                          <p:val>
                                            <p:strVal val="#ppt_h"/>
                                          </p:val>
                                        </p:tav>
                                      </p:tavLst>
                                    </p:anim>
                                    <p:anim calcmode="lin" valueType="num">
                                      <p:cBhvr>
                                        <p:cTn id="73" dur="1000" fill="hold"/>
                                        <p:tgtEl>
                                          <p:spTgt spid="3">
                                            <p:txEl>
                                              <p:pRg st="8" end="8"/>
                                            </p:txEl>
                                          </p:spTgt>
                                        </p:tgtEl>
                                        <p:attrNameLst>
                                          <p:attrName>ppt_x</p:attrName>
                                        </p:attrNameLst>
                                      </p:cBhvr>
                                      <p:tavLst>
                                        <p:tav tm="0" fmla="#ppt_x+(cos(-2*pi*(1-$))*-#ppt_x-sin(-2*pi*(1-$))*(1-#ppt_y))*(1-$)">
                                          <p:val>
                                            <p:fltVal val="0"/>
                                          </p:val>
                                        </p:tav>
                                        <p:tav tm="100000">
                                          <p:val>
                                            <p:fltVal val="1"/>
                                          </p:val>
                                        </p:tav>
                                      </p:tavLst>
                                    </p:anim>
                                    <p:anim calcmode="lin" valueType="num">
                                      <p:cBhvr>
                                        <p:cTn id="74" dur="1000" fill="hold"/>
                                        <p:tgtEl>
                                          <p:spTgt spid="3">
                                            <p:txEl>
                                              <p:pRg st="8" end="8"/>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75" fill="hold">
                      <p:stCondLst>
                        <p:cond delay="indefinite"/>
                      </p:stCondLst>
                      <p:childTnLst>
                        <p:par>
                          <p:cTn id="76" fill="hold">
                            <p:stCondLst>
                              <p:cond delay="0"/>
                            </p:stCondLst>
                            <p:childTnLst>
                              <p:par>
                                <p:cTn id="77" presetID="15" presetClass="entr" presetSubtype="0" fill="hold" nodeType="clickEffect">
                                  <p:stCondLst>
                                    <p:cond delay="0"/>
                                  </p:stCondLst>
                                  <p:childTnLst>
                                    <p:set>
                                      <p:cBhvr>
                                        <p:cTn id="78" dur="1" fill="hold">
                                          <p:stCondLst>
                                            <p:cond delay="0"/>
                                          </p:stCondLst>
                                        </p:cTn>
                                        <p:tgtEl>
                                          <p:spTgt spid="3">
                                            <p:txEl>
                                              <p:pRg st="9" end="9"/>
                                            </p:txEl>
                                          </p:spTgt>
                                        </p:tgtEl>
                                        <p:attrNameLst>
                                          <p:attrName>style.visibility</p:attrName>
                                        </p:attrNameLst>
                                      </p:cBhvr>
                                      <p:to>
                                        <p:strVal val="visible"/>
                                      </p:to>
                                    </p:set>
                                    <p:anim calcmode="lin" valueType="num">
                                      <p:cBhvr>
                                        <p:cTn id="79" dur="1000" fill="hold"/>
                                        <p:tgtEl>
                                          <p:spTgt spid="3">
                                            <p:txEl>
                                              <p:pRg st="9" end="9"/>
                                            </p:txEl>
                                          </p:spTgt>
                                        </p:tgtEl>
                                        <p:attrNameLst>
                                          <p:attrName>ppt_w</p:attrName>
                                        </p:attrNameLst>
                                      </p:cBhvr>
                                      <p:tavLst>
                                        <p:tav tm="0">
                                          <p:val>
                                            <p:fltVal val="0"/>
                                          </p:val>
                                        </p:tav>
                                        <p:tav tm="100000">
                                          <p:val>
                                            <p:strVal val="#ppt_w"/>
                                          </p:val>
                                        </p:tav>
                                      </p:tavLst>
                                    </p:anim>
                                    <p:anim calcmode="lin" valueType="num">
                                      <p:cBhvr>
                                        <p:cTn id="80" dur="1000" fill="hold"/>
                                        <p:tgtEl>
                                          <p:spTgt spid="3">
                                            <p:txEl>
                                              <p:pRg st="9" end="9"/>
                                            </p:txEl>
                                          </p:spTgt>
                                        </p:tgtEl>
                                        <p:attrNameLst>
                                          <p:attrName>ppt_h</p:attrName>
                                        </p:attrNameLst>
                                      </p:cBhvr>
                                      <p:tavLst>
                                        <p:tav tm="0">
                                          <p:val>
                                            <p:fltVal val="0"/>
                                          </p:val>
                                        </p:tav>
                                        <p:tav tm="100000">
                                          <p:val>
                                            <p:strVal val="#ppt_h"/>
                                          </p:val>
                                        </p:tav>
                                      </p:tavLst>
                                    </p:anim>
                                    <p:anim calcmode="lin" valueType="num">
                                      <p:cBhvr>
                                        <p:cTn id="81" dur="1000" fill="hold"/>
                                        <p:tgtEl>
                                          <p:spTgt spid="3">
                                            <p:txEl>
                                              <p:pRg st="9" end="9"/>
                                            </p:txEl>
                                          </p:spTgt>
                                        </p:tgtEl>
                                        <p:attrNameLst>
                                          <p:attrName>ppt_x</p:attrName>
                                        </p:attrNameLst>
                                      </p:cBhvr>
                                      <p:tavLst>
                                        <p:tav tm="0" fmla="#ppt_x+(cos(-2*pi*(1-$))*-#ppt_x-sin(-2*pi*(1-$))*(1-#ppt_y))*(1-$)">
                                          <p:val>
                                            <p:fltVal val="0"/>
                                          </p:val>
                                        </p:tav>
                                        <p:tav tm="100000">
                                          <p:val>
                                            <p:fltVal val="1"/>
                                          </p:val>
                                        </p:tav>
                                      </p:tavLst>
                                    </p:anim>
                                    <p:anim calcmode="lin" valueType="num">
                                      <p:cBhvr>
                                        <p:cTn id="82" dur="1000" fill="hold"/>
                                        <p:tgtEl>
                                          <p:spTgt spid="3">
                                            <p:txEl>
                                              <p:pRg st="9" end="9"/>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83" fill="hold">
                      <p:stCondLst>
                        <p:cond delay="indefinite"/>
                      </p:stCondLst>
                      <p:childTnLst>
                        <p:par>
                          <p:cTn id="84" fill="hold">
                            <p:stCondLst>
                              <p:cond delay="0"/>
                            </p:stCondLst>
                            <p:childTnLst>
                              <p:par>
                                <p:cTn id="85" presetID="15" presetClass="entr" presetSubtype="0" fill="hold" nodeType="clickEffect">
                                  <p:stCondLst>
                                    <p:cond delay="0"/>
                                  </p:stCondLst>
                                  <p:childTnLst>
                                    <p:set>
                                      <p:cBhvr>
                                        <p:cTn id="86" dur="1" fill="hold">
                                          <p:stCondLst>
                                            <p:cond delay="0"/>
                                          </p:stCondLst>
                                        </p:cTn>
                                        <p:tgtEl>
                                          <p:spTgt spid="3">
                                            <p:txEl>
                                              <p:pRg st="10" end="10"/>
                                            </p:txEl>
                                          </p:spTgt>
                                        </p:tgtEl>
                                        <p:attrNameLst>
                                          <p:attrName>style.visibility</p:attrName>
                                        </p:attrNameLst>
                                      </p:cBhvr>
                                      <p:to>
                                        <p:strVal val="visible"/>
                                      </p:to>
                                    </p:set>
                                    <p:anim calcmode="lin" valueType="num">
                                      <p:cBhvr>
                                        <p:cTn id="87" dur="1000" fill="hold"/>
                                        <p:tgtEl>
                                          <p:spTgt spid="3">
                                            <p:txEl>
                                              <p:pRg st="10" end="10"/>
                                            </p:txEl>
                                          </p:spTgt>
                                        </p:tgtEl>
                                        <p:attrNameLst>
                                          <p:attrName>ppt_w</p:attrName>
                                        </p:attrNameLst>
                                      </p:cBhvr>
                                      <p:tavLst>
                                        <p:tav tm="0">
                                          <p:val>
                                            <p:fltVal val="0"/>
                                          </p:val>
                                        </p:tav>
                                        <p:tav tm="100000">
                                          <p:val>
                                            <p:strVal val="#ppt_w"/>
                                          </p:val>
                                        </p:tav>
                                      </p:tavLst>
                                    </p:anim>
                                    <p:anim calcmode="lin" valueType="num">
                                      <p:cBhvr>
                                        <p:cTn id="88" dur="1000" fill="hold"/>
                                        <p:tgtEl>
                                          <p:spTgt spid="3">
                                            <p:txEl>
                                              <p:pRg st="10" end="10"/>
                                            </p:txEl>
                                          </p:spTgt>
                                        </p:tgtEl>
                                        <p:attrNameLst>
                                          <p:attrName>ppt_h</p:attrName>
                                        </p:attrNameLst>
                                      </p:cBhvr>
                                      <p:tavLst>
                                        <p:tav tm="0">
                                          <p:val>
                                            <p:fltVal val="0"/>
                                          </p:val>
                                        </p:tav>
                                        <p:tav tm="100000">
                                          <p:val>
                                            <p:strVal val="#ppt_h"/>
                                          </p:val>
                                        </p:tav>
                                      </p:tavLst>
                                    </p:anim>
                                    <p:anim calcmode="lin" valueType="num">
                                      <p:cBhvr>
                                        <p:cTn id="89" dur="1000" fill="hold"/>
                                        <p:tgtEl>
                                          <p:spTgt spid="3">
                                            <p:txEl>
                                              <p:pRg st="10" end="10"/>
                                            </p:txEl>
                                          </p:spTgt>
                                        </p:tgtEl>
                                        <p:attrNameLst>
                                          <p:attrName>ppt_x</p:attrName>
                                        </p:attrNameLst>
                                      </p:cBhvr>
                                      <p:tavLst>
                                        <p:tav tm="0" fmla="#ppt_x+(cos(-2*pi*(1-$))*-#ppt_x-sin(-2*pi*(1-$))*(1-#ppt_y))*(1-$)">
                                          <p:val>
                                            <p:fltVal val="0"/>
                                          </p:val>
                                        </p:tav>
                                        <p:tav tm="100000">
                                          <p:val>
                                            <p:fltVal val="1"/>
                                          </p:val>
                                        </p:tav>
                                      </p:tavLst>
                                    </p:anim>
                                    <p:anim calcmode="lin" valueType="num">
                                      <p:cBhvr>
                                        <p:cTn id="90" dur="1000" fill="hold"/>
                                        <p:tgtEl>
                                          <p:spTgt spid="3">
                                            <p:txEl>
                                              <p:pRg st="10" end="1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91" fill="hold">
                      <p:stCondLst>
                        <p:cond delay="indefinite"/>
                      </p:stCondLst>
                      <p:childTnLst>
                        <p:par>
                          <p:cTn id="92" fill="hold">
                            <p:stCondLst>
                              <p:cond delay="0"/>
                            </p:stCondLst>
                            <p:childTnLst>
                              <p:par>
                                <p:cTn id="93" presetID="15" presetClass="entr" presetSubtype="0" fill="hold" nodeType="clickEffect">
                                  <p:stCondLst>
                                    <p:cond delay="0"/>
                                  </p:stCondLst>
                                  <p:childTnLst>
                                    <p:set>
                                      <p:cBhvr>
                                        <p:cTn id="94" dur="1" fill="hold">
                                          <p:stCondLst>
                                            <p:cond delay="0"/>
                                          </p:stCondLst>
                                        </p:cTn>
                                        <p:tgtEl>
                                          <p:spTgt spid="3">
                                            <p:txEl>
                                              <p:pRg st="11" end="11"/>
                                            </p:txEl>
                                          </p:spTgt>
                                        </p:tgtEl>
                                        <p:attrNameLst>
                                          <p:attrName>style.visibility</p:attrName>
                                        </p:attrNameLst>
                                      </p:cBhvr>
                                      <p:to>
                                        <p:strVal val="visible"/>
                                      </p:to>
                                    </p:set>
                                    <p:anim calcmode="lin" valueType="num">
                                      <p:cBhvr>
                                        <p:cTn id="95" dur="1000" fill="hold"/>
                                        <p:tgtEl>
                                          <p:spTgt spid="3">
                                            <p:txEl>
                                              <p:pRg st="11" end="11"/>
                                            </p:txEl>
                                          </p:spTgt>
                                        </p:tgtEl>
                                        <p:attrNameLst>
                                          <p:attrName>ppt_w</p:attrName>
                                        </p:attrNameLst>
                                      </p:cBhvr>
                                      <p:tavLst>
                                        <p:tav tm="0">
                                          <p:val>
                                            <p:fltVal val="0"/>
                                          </p:val>
                                        </p:tav>
                                        <p:tav tm="100000">
                                          <p:val>
                                            <p:strVal val="#ppt_w"/>
                                          </p:val>
                                        </p:tav>
                                      </p:tavLst>
                                    </p:anim>
                                    <p:anim calcmode="lin" valueType="num">
                                      <p:cBhvr>
                                        <p:cTn id="96" dur="1000" fill="hold"/>
                                        <p:tgtEl>
                                          <p:spTgt spid="3">
                                            <p:txEl>
                                              <p:pRg st="11" end="11"/>
                                            </p:txEl>
                                          </p:spTgt>
                                        </p:tgtEl>
                                        <p:attrNameLst>
                                          <p:attrName>ppt_h</p:attrName>
                                        </p:attrNameLst>
                                      </p:cBhvr>
                                      <p:tavLst>
                                        <p:tav tm="0">
                                          <p:val>
                                            <p:fltVal val="0"/>
                                          </p:val>
                                        </p:tav>
                                        <p:tav tm="100000">
                                          <p:val>
                                            <p:strVal val="#ppt_h"/>
                                          </p:val>
                                        </p:tav>
                                      </p:tavLst>
                                    </p:anim>
                                    <p:anim calcmode="lin" valueType="num">
                                      <p:cBhvr>
                                        <p:cTn id="97" dur="1000" fill="hold"/>
                                        <p:tgtEl>
                                          <p:spTgt spid="3">
                                            <p:txEl>
                                              <p:pRg st="11" end="11"/>
                                            </p:txEl>
                                          </p:spTgt>
                                        </p:tgtEl>
                                        <p:attrNameLst>
                                          <p:attrName>ppt_x</p:attrName>
                                        </p:attrNameLst>
                                      </p:cBhvr>
                                      <p:tavLst>
                                        <p:tav tm="0" fmla="#ppt_x+(cos(-2*pi*(1-$))*-#ppt_x-sin(-2*pi*(1-$))*(1-#ppt_y))*(1-$)">
                                          <p:val>
                                            <p:fltVal val="0"/>
                                          </p:val>
                                        </p:tav>
                                        <p:tav tm="100000">
                                          <p:val>
                                            <p:fltVal val="1"/>
                                          </p:val>
                                        </p:tav>
                                      </p:tavLst>
                                    </p:anim>
                                    <p:anim calcmode="lin" valueType="num">
                                      <p:cBhvr>
                                        <p:cTn id="98" dur="1000" fill="hold"/>
                                        <p:tgtEl>
                                          <p:spTgt spid="3">
                                            <p:txEl>
                                              <p:pRg st="11" end="11"/>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23850" y="765175"/>
            <a:ext cx="8640763" cy="5832475"/>
          </a:xfrm>
        </p:spPr>
        <p:txBody>
          <a:bodyPr/>
          <a:lstStyle/>
          <a:p>
            <a:pPr>
              <a:buFont typeface="Wingdings 2" pitchFamily="18" charset="2"/>
              <a:buNone/>
            </a:pPr>
            <a:r>
              <a:rPr lang="en-CA" sz="2000" b="1" u="sng" smtClean="0"/>
              <a:t>II Pour la TV</a:t>
            </a:r>
          </a:p>
          <a:p>
            <a:pPr>
              <a:buFont typeface="Wingdings 2" pitchFamily="18" charset="2"/>
              <a:buNone/>
            </a:pPr>
            <a:r>
              <a:rPr lang="en-CA" sz="2000" b="1" smtClean="0">
                <a:solidFill>
                  <a:srgbClr val="C00000"/>
                </a:solidFill>
              </a:rPr>
              <a:t>2.1 Pour le terrestre</a:t>
            </a:r>
          </a:p>
          <a:p>
            <a:pPr>
              <a:buFont typeface="Wingdings 2" pitchFamily="18" charset="2"/>
              <a:buNone/>
            </a:pPr>
            <a:r>
              <a:rPr lang="en-CA" sz="2000" smtClean="0"/>
              <a:t>1 Emetteur VHF installé à Nouakchott</a:t>
            </a:r>
          </a:p>
          <a:p>
            <a:pPr>
              <a:buFont typeface="Wingdings 2" pitchFamily="18" charset="2"/>
              <a:buNone/>
            </a:pPr>
            <a:r>
              <a:rPr lang="en-CA" sz="2000" smtClean="0"/>
              <a:t>1 Emetteur UHF installé à Nouakchott</a:t>
            </a:r>
          </a:p>
          <a:p>
            <a:pPr>
              <a:buFont typeface="Wingdings 2" pitchFamily="18" charset="2"/>
              <a:buNone/>
            </a:pPr>
            <a:r>
              <a:rPr lang="en-CA" sz="2000" b="1" smtClean="0"/>
              <a:t>12</a:t>
            </a:r>
            <a:r>
              <a:rPr lang="en-CA" sz="2000" smtClean="0"/>
              <a:t> Relais TV en VHF installés dans les capitales régionales</a:t>
            </a:r>
          </a:p>
          <a:p>
            <a:pPr>
              <a:buFont typeface="Wingdings 2" pitchFamily="18" charset="2"/>
              <a:buNone/>
            </a:pPr>
            <a:r>
              <a:rPr lang="en-CA" sz="2000" b="1" smtClean="0"/>
              <a:t>12</a:t>
            </a:r>
            <a:r>
              <a:rPr lang="en-CA" sz="2000" smtClean="0"/>
              <a:t> Relais TV en UHF installés dans quelques départements et à Nouadhibou</a:t>
            </a:r>
          </a:p>
          <a:p>
            <a:pPr>
              <a:buFont typeface="Wingdings 2" pitchFamily="18" charset="2"/>
              <a:buNone/>
            </a:pPr>
            <a:r>
              <a:rPr lang="en-CA" sz="2000" b="1" smtClean="0">
                <a:solidFill>
                  <a:srgbClr val="C00000"/>
                </a:solidFill>
              </a:rPr>
              <a:t>2.3 Pour la Partie satellitaire</a:t>
            </a:r>
          </a:p>
          <a:p>
            <a:pPr>
              <a:buFont typeface="Wingdings 2" pitchFamily="18" charset="2"/>
              <a:buNone/>
            </a:pPr>
            <a:r>
              <a:rPr lang="en-CA" sz="2000" b="1" smtClean="0"/>
              <a:t>1 </a:t>
            </a:r>
            <a:r>
              <a:rPr lang="en-CA" sz="2000" smtClean="0"/>
              <a:t>nouvelle station terrienne type DTH opérant sur le satellite Arabst Badr5 mise en service  en Mai 2012.</a:t>
            </a:r>
          </a:p>
          <a:p>
            <a:pPr>
              <a:buFont typeface="Wingdings 2" pitchFamily="18" charset="2"/>
              <a:buNone/>
            </a:pPr>
            <a:r>
              <a:rPr lang="en-CA" sz="2000" b="1" smtClean="0"/>
              <a:t>1</a:t>
            </a:r>
            <a:r>
              <a:rPr lang="en-CA" sz="2000" smtClean="0"/>
              <a:t> lot de TVRO pour l’alimentation du réseau terrestre de relais Radio-TV </a:t>
            </a:r>
          </a:p>
          <a:p>
            <a:pPr>
              <a:buFont typeface="Wingdings 2" pitchFamily="18" charset="2"/>
              <a:buNone/>
            </a:pPr>
            <a:endParaRPr lang="en-CA" sz="2400" smtClean="0"/>
          </a:p>
          <a:p>
            <a:pPr>
              <a:buFont typeface="Wingdings 2" pitchFamily="18" charset="2"/>
              <a:buNone/>
            </a:pPr>
            <a:r>
              <a:rPr lang="en-CA" sz="2000" b="1" smtClean="0">
                <a:solidFill>
                  <a:srgbClr val="0070C0"/>
                </a:solidFill>
              </a:rPr>
              <a:t>L’état des lieux de tous les équipements recencés émetteurs,pylônes,  systemes, d’antennes,  abris et energie ont déjà été établis et seront utilisés, le moment venu pour les besoins de la stratégie du passage au numérique.</a:t>
            </a:r>
            <a:endParaRPr lang="fr-CA" sz="2000" b="1" smtClean="0">
              <a:solidFill>
                <a:srgbClr val="0070C0"/>
              </a:solidFill>
            </a:endParaRPr>
          </a:p>
        </p:txBody>
      </p:sp>
      <p:pic>
        <p:nvPicPr>
          <p:cNvPr id="15363" name="Image 3"/>
          <p:cNvPicPr>
            <a:picLocks noChangeAspect="1" noChangeArrowheads="1"/>
          </p:cNvPicPr>
          <p:nvPr/>
        </p:nvPicPr>
        <p:blipFill>
          <a:blip r:embed="rId2" cstate="print"/>
          <a:srcRect/>
          <a:stretch>
            <a:fillRect/>
          </a:stretch>
        </p:blipFill>
        <p:spPr bwMode="auto">
          <a:xfrm>
            <a:off x="0" y="0"/>
            <a:ext cx="646113" cy="487363"/>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3">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3">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3">
                                            <p:txEl>
                                              <p:pRg st="3" end="3"/>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5" fill="hold">
                      <p:stCondLst>
                        <p:cond delay="indefinite"/>
                      </p:stCondLst>
                      <p:childTnLst>
                        <p:par>
                          <p:cTn id="36" fill="hold">
                            <p:stCondLst>
                              <p:cond delay="0"/>
                            </p:stCondLst>
                            <p:childTnLst>
                              <p:par>
                                <p:cTn id="37" presetID="15" presetClass="entr" presetSubtype="0" fill="hold"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 calcmode="lin" valueType="num">
                                      <p:cBhvr>
                                        <p:cTn id="39"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3">
                                            <p:txEl>
                                              <p:pRg st="4" end="4"/>
                                            </p:txEl>
                                          </p:spTgt>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3">
                                            <p:txEl>
                                              <p:pRg st="4" end="4"/>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3" fill="hold">
                      <p:stCondLst>
                        <p:cond delay="indefinite"/>
                      </p:stCondLst>
                      <p:childTnLst>
                        <p:par>
                          <p:cTn id="44" fill="hold">
                            <p:stCondLst>
                              <p:cond delay="0"/>
                            </p:stCondLst>
                            <p:childTnLst>
                              <p:par>
                                <p:cTn id="45" presetID="15" presetClass="entr" presetSubtype="0" fill="hold"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 calcmode="lin" valueType="num">
                                      <p:cBhvr>
                                        <p:cTn id="47"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8"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49" dur="1000" fill="hold"/>
                                        <p:tgtEl>
                                          <p:spTgt spid="3">
                                            <p:txEl>
                                              <p:pRg st="5" end="5"/>
                                            </p:txEl>
                                          </p:spTgt>
                                        </p:tgtEl>
                                        <p:attrNameLst>
                                          <p:attrName>ppt_x</p:attrName>
                                        </p:attrNameLst>
                                      </p:cBhvr>
                                      <p:tavLst>
                                        <p:tav tm="0" fmla="#ppt_x+(cos(-2*pi*(1-$))*-#ppt_x-sin(-2*pi*(1-$))*(1-#ppt_y))*(1-$)">
                                          <p:val>
                                            <p:fltVal val="0"/>
                                          </p:val>
                                        </p:tav>
                                        <p:tav tm="100000">
                                          <p:val>
                                            <p:fltVal val="1"/>
                                          </p:val>
                                        </p:tav>
                                      </p:tavLst>
                                    </p:anim>
                                    <p:anim calcmode="lin" valueType="num">
                                      <p:cBhvr>
                                        <p:cTn id="50" dur="1000" fill="hold"/>
                                        <p:tgtEl>
                                          <p:spTgt spid="3">
                                            <p:txEl>
                                              <p:pRg st="5" end="5"/>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1" fill="hold">
                      <p:stCondLst>
                        <p:cond delay="indefinite"/>
                      </p:stCondLst>
                      <p:childTnLst>
                        <p:par>
                          <p:cTn id="52" fill="hold">
                            <p:stCondLst>
                              <p:cond delay="0"/>
                            </p:stCondLst>
                            <p:childTnLst>
                              <p:par>
                                <p:cTn id="53" presetID="15" presetClass="entr" presetSubtype="0" fill="hold" nodeType="clickEffect">
                                  <p:stCondLst>
                                    <p:cond delay="0"/>
                                  </p:stCondLst>
                                  <p:childTnLst>
                                    <p:set>
                                      <p:cBhvr>
                                        <p:cTn id="54" dur="1" fill="hold">
                                          <p:stCondLst>
                                            <p:cond delay="0"/>
                                          </p:stCondLst>
                                        </p:cTn>
                                        <p:tgtEl>
                                          <p:spTgt spid="3">
                                            <p:txEl>
                                              <p:pRg st="6" end="6"/>
                                            </p:txEl>
                                          </p:spTgt>
                                        </p:tgtEl>
                                        <p:attrNameLst>
                                          <p:attrName>style.visibility</p:attrName>
                                        </p:attrNameLst>
                                      </p:cBhvr>
                                      <p:to>
                                        <p:strVal val="visible"/>
                                      </p:to>
                                    </p:set>
                                    <p:anim calcmode="lin" valueType="num">
                                      <p:cBhvr>
                                        <p:cTn id="55" dur="1000" fill="hold"/>
                                        <p:tgtEl>
                                          <p:spTgt spid="3">
                                            <p:txEl>
                                              <p:pRg st="6" end="6"/>
                                            </p:txEl>
                                          </p:spTgt>
                                        </p:tgtEl>
                                        <p:attrNameLst>
                                          <p:attrName>ppt_w</p:attrName>
                                        </p:attrNameLst>
                                      </p:cBhvr>
                                      <p:tavLst>
                                        <p:tav tm="0">
                                          <p:val>
                                            <p:fltVal val="0"/>
                                          </p:val>
                                        </p:tav>
                                        <p:tav tm="100000">
                                          <p:val>
                                            <p:strVal val="#ppt_w"/>
                                          </p:val>
                                        </p:tav>
                                      </p:tavLst>
                                    </p:anim>
                                    <p:anim calcmode="lin" valueType="num">
                                      <p:cBhvr>
                                        <p:cTn id="56" dur="1000" fill="hold"/>
                                        <p:tgtEl>
                                          <p:spTgt spid="3">
                                            <p:txEl>
                                              <p:pRg st="6" end="6"/>
                                            </p:txEl>
                                          </p:spTgt>
                                        </p:tgtEl>
                                        <p:attrNameLst>
                                          <p:attrName>ppt_h</p:attrName>
                                        </p:attrNameLst>
                                      </p:cBhvr>
                                      <p:tavLst>
                                        <p:tav tm="0">
                                          <p:val>
                                            <p:fltVal val="0"/>
                                          </p:val>
                                        </p:tav>
                                        <p:tav tm="100000">
                                          <p:val>
                                            <p:strVal val="#ppt_h"/>
                                          </p:val>
                                        </p:tav>
                                      </p:tavLst>
                                    </p:anim>
                                    <p:anim calcmode="lin" valueType="num">
                                      <p:cBhvr>
                                        <p:cTn id="57" dur="1000" fill="hold"/>
                                        <p:tgtEl>
                                          <p:spTgt spid="3">
                                            <p:txEl>
                                              <p:pRg st="6" end="6"/>
                                            </p:txEl>
                                          </p:spTgt>
                                        </p:tgtEl>
                                        <p:attrNameLst>
                                          <p:attrName>ppt_x</p:attrName>
                                        </p:attrNameLst>
                                      </p:cBhvr>
                                      <p:tavLst>
                                        <p:tav tm="0" fmla="#ppt_x+(cos(-2*pi*(1-$))*-#ppt_x-sin(-2*pi*(1-$))*(1-#ppt_y))*(1-$)">
                                          <p:val>
                                            <p:fltVal val="0"/>
                                          </p:val>
                                        </p:tav>
                                        <p:tav tm="100000">
                                          <p:val>
                                            <p:fltVal val="1"/>
                                          </p:val>
                                        </p:tav>
                                      </p:tavLst>
                                    </p:anim>
                                    <p:anim calcmode="lin" valueType="num">
                                      <p:cBhvr>
                                        <p:cTn id="58" dur="1000" fill="hold"/>
                                        <p:tgtEl>
                                          <p:spTgt spid="3">
                                            <p:txEl>
                                              <p:pRg st="6" end="6"/>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9" fill="hold">
                      <p:stCondLst>
                        <p:cond delay="indefinite"/>
                      </p:stCondLst>
                      <p:childTnLst>
                        <p:par>
                          <p:cTn id="60" fill="hold">
                            <p:stCondLst>
                              <p:cond delay="0"/>
                            </p:stCondLst>
                            <p:childTnLst>
                              <p:par>
                                <p:cTn id="61" presetID="15" presetClass="entr" presetSubtype="0" fill="hold" nodeType="clickEffect">
                                  <p:stCondLst>
                                    <p:cond delay="0"/>
                                  </p:stCondLst>
                                  <p:childTnLst>
                                    <p:set>
                                      <p:cBhvr>
                                        <p:cTn id="62" dur="1" fill="hold">
                                          <p:stCondLst>
                                            <p:cond delay="0"/>
                                          </p:stCondLst>
                                        </p:cTn>
                                        <p:tgtEl>
                                          <p:spTgt spid="3">
                                            <p:txEl>
                                              <p:pRg st="7" end="7"/>
                                            </p:txEl>
                                          </p:spTgt>
                                        </p:tgtEl>
                                        <p:attrNameLst>
                                          <p:attrName>style.visibility</p:attrName>
                                        </p:attrNameLst>
                                      </p:cBhvr>
                                      <p:to>
                                        <p:strVal val="visible"/>
                                      </p:to>
                                    </p:set>
                                    <p:anim calcmode="lin" valueType="num">
                                      <p:cBhvr>
                                        <p:cTn id="63" dur="1000" fill="hold"/>
                                        <p:tgtEl>
                                          <p:spTgt spid="3">
                                            <p:txEl>
                                              <p:pRg st="7" end="7"/>
                                            </p:txEl>
                                          </p:spTgt>
                                        </p:tgtEl>
                                        <p:attrNameLst>
                                          <p:attrName>ppt_w</p:attrName>
                                        </p:attrNameLst>
                                      </p:cBhvr>
                                      <p:tavLst>
                                        <p:tav tm="0">
                                          <p:val>
                                            <p:fltVal val="0"/>
                                          </p:val>
                                        </p:tav>
                                        <p:tav tm="100000">
                                          <p:val>
                                            <p:strVal val="#ppt_w"/>
                                          </p:val>
                                        </p:tav>
                                      </p:tavLst>
                                    </p:anim>
                                    <p:anim calcmode="lin" valueType="num">
                                      <p:cBhvr>
                                        <p:cTn id="64" dur="1000" fill="hold"/>
                                        <p:tgtEl>
                                          <p:spTgt spid="3">
                                            <p:txEl>
                                              <p:pRg st="7" end="7"/>
                                            </p:txEl>
                                          </p:spTgt>
                                        </p:tgtEl>
                                        <p:attrNameLst>
                                          <p:attrName>ppt_h</p:attrName>
                                        </p:attrNameLst>
                                      </p:cBhvr>
                                      <p:tavLst>
                                        <p:tav tm="0">
                                          <p:val>
                                            <p:fltVal val="0"/>
                                          </p:val>
                                        </p:tav>
                                        <p:tav tm="100000">
                                          <p:val>
                                            <p:strVal val="#ppt_h"/>
                                          </p:val>
                                        </p:tav>
                                      </p:tavLst>
                                    </p:anim>
                                    <p:anim calcmode="lin" valueType="num">
                                      <p:cBhvr>
                                        <p:cTn id="65" dur="1000" fill="hold"/>
                                        <p:tgtEl>
                                          <p:spTgt spid="3">
                                            <p:txEl>
                                              <p:pRg st="7" end="7"/>
                                            </p:txEl>
                                          </p:spTgt>
                                        </p:tgtEl>
                                        <p:attrNameLst>
                                          <p:attrName>ppt_x</p:attrName>
                                        </p:attrNameLst>
                                      </p:cBhvr>
                                      <p:tavLst>
                                        <p:tav tm="0" fmla="#ppt_x+(cos(-2*pi*(1-$))*-#ppt_x-sin(-2*pi*(1-$))*(1-#ppt_y))*(1-$)">
                                          <p:val>
                                            <p:fltVal val="0"/>
                                          </p:val>
                                        </p:tav>
                                        <p:tav tm="100000">
                                          <p:val>
                                            <p:fltVal val="1"/>
                                          </p:val>
                                        </p:tav>
                                      </p:tavLst>
                                    </p:anim>
                                    <p:anim calcmode="lin" valueType="num">
                                      <p:cBhvr>
                                        <p:cTn id="66" dur="1000" fill="hold"/>
                                        <p:tgtEl>
                                          <p:spTgt spid="3">
                                            <p:txEl>
                                              <p:pRg st="7" end="7"/>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7" fill="hold">
                      <p:stCondLst>
                        <p:cond delay="indefinite"/>
                      </p:stCondLst>
                      <p:childTnLst>
                        <p:par>
                          <p:cTn id="68" fill="hold">
                            <p:stCondLst>
                              <p:cond delay="0"/>
                            </p:stCondLst>
                            <p:childTnLst>
                              <p:par>
                                <p:cTn id="69" presetID="15" presetClass="entr" presetSubtype="0" fill="hold" nodeType="clickEffect">
                                  <p:stCondLst>
                                    <p:cond delay="0"/>
                                  </p:stCondLst>
                                  <p:childTnLst>
                                    <p:set>
                                      <p:cBhvr>
                                        <p:cTn id="70" dur="1" fill="hold">
                                          <p:stCondLst>
                                            <p:cond delay="0"/>
                                          </p:stCondLst>
                                        </p:cTn>
                                        <p:tgtEl>
                                          <p:spTgt spid="3">
                                            <p:txEl>
                                              <p:pRg st="8" end="8"/>
                                            </p:txEl>
                                          </p:spTgt>
                                        </p:tgtEl>
                                        <p:attrNameLst>
                                          <p:attrName>style.visibility</p:attrName>
                                        </p:attrNameLst>
                                      </p:cBhvr>
                                      <p:to>
                                        <p:strVal val="visible"/>
                                      </p:to>
                                    </p:set>
                                    <p:anim calcmode="lin" valueType="num">
                                      <p:cBhvr>
                                        <p:cTn id="71" dur="1000" fill="hold"/>
                                        <p:tgtEl>
                                          <p:spTgt spid="3">
                                            <p:txEl>
                                              <p:pRg st="8" end="8"/>
                                            </p:txEl>
                                          </p:spTgt>
                                        </p:tgtEl>
                                        <p:attrNameLst>
                                          <p:attrName>ppt_w</p:attrName>
                                        </p:attrNameLst>
                                      </p:cBhvr>
                                      <p:tavLst>
                                        <p:tav tm="0">
                                          <p:val>
                                            <p:fltVal val="0"/>
                                          </p:val>
                                        </p:tav>
                                        <p:tav tm="100000">
                                          <p:val>
                                            <p:strVal val="#ppt_w"/>
                                          </p:val>
                                        </p:tav>
                                      </p:tavLst>
                                    </p:anim>
                                    <p:anim calcmode="lin" valueType="num">
                                      <p:cBhvr>
                                        <p:cTn id="72" dur="1000" fill="hold"/>
                                        <p:tgtEl>
                                          <p:spTgt spid="3">
                                            <p:txEl>
                                              <p:pRg st="8" end="8"/>
                                            </p:txEl>
                                          </p:spTgt>
                                        </p:tgtEl>
                                        <p:attrNameLst>
                                          <p:attrName>ppt_h</p:attrName>
                                        </p:attrNameLst>
                                      </p:cBhvr>
                                      <p:tavLst>
                                        <p:tav tm="0">
                                          <p:val>
                                            <p:fltVal val="0"/>
                                          </p:val>
                                        </p:tav>
                                        <p:tav tm="100000">
                                          <p:val>
                                            <p:strVal val="#ppt_h"/>
                                          </p:val>
                                        </p:tav>
                                      </p:tavLst>
                                    </p:anim>
                                    <p:anim calcmode="lin" valueType="num">
                                      <p:cBhvr>
                                        <p:cTn id="73" dur="1000" fill="hold"/>
                                        <p:tgtEl>
                                          <p:spTgt spid="3">
                                            <p:txEl>
                                              <p:pRg st="8" end="8"/>
                                            </p:txEl>
                                          </p:spTgt>
                                        </p:tgtEl>
                                        <p:attrNameLst>
                                          <p:attrName>ppt_x</p:attrName>
                                        </p:attrNameLst>
                                      </p:cBhvr>
                                      <p:tavLst>
                                        <p:tav tm="0" fmla="#ppt_x+(cos(-2*pi*(1-$))*-#ppt_x-sin(-2*pi*(1-$))*(1-#ppt_y))*(1-$)">
                                          <p:val>
                                            <p:fltVal val="0"/>
                                          </p:val>
                                        </p:tav>
                                        <p:tav tm="100000">
                                          <p:val>
                                            <p:fltVal val="1"/>
                                          </p:val>
                                        </p:tav>
                                      </p:tavLst>
                                    </p:anim>
                                    <p:anim calcmode="lin" valueType="num">
                                      <p:cBhvr>
                                        <p:cTn id="74" dur="1000" fill="hold"/>
                                        <p:tgtEl>
                                          <p:spTgt spid="3">
                                            <p:txEl>
                                              <p:pRg st="8" end="8"/>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75" fill="hold">
                      <p:stCondLst>
                        <p:cond delay="indefinite"/>
                      </p:stCondLst>
                      <p:childTnLst>
                        <p:par>
                          <p:cTn id="76" fill="hold">
                            <p:stCondLst>
                              <p:cond delay="0"/>
                            </p:stCondLst>
                            <p:childTnLst>
                              <p:par>
                                <p:cTn id="77" presetID="15" presetClass="entr" presetSubtype="0" fill="hold" nodeType="clickEffect">
                                  <p:stCondLst>
                                    <p:cond delay="0"/>
                                  </p:stCondLst>
                                  <p:childTnLst>
                                    <p:set>
                                      <p:cBhvr>
                                        <p:cTn id="78" dur="1" fill="hold">
                                          <p:stCondLst>
                                            <p:cond delay="0"/>
                                          </p:stCondLst>
                                        </p:cTn>
                                        <p:tgtEl>
                                          <p:spTgt spid="3">
                                            <p:txEl>
                                              <p:pRg st="10" end="10"/>
                                            </p:txEl>
                                          </p:spTgt>
                                        </p:tgtEl>
                                        <p:attrNameLst>
                                          <p:attrName>style.visibility</p:attrName>
                                        </p:attrNameLst>
                                      </p:cBhvr>
                                      <p:to>
                                        <p:strVal val="visible"/>
                                      </p:to>
                                    </p:set>
                                    <p:anim calcmode="lin" valueType="num">
                                      <p:cBhvr>
                                        <p:cTn id="79" dur="1000" fill="hold"/>
                                        <p:tgtEl>
                                          <p:spTgt spid="3">
                                            <p:txEl>
                                              <p:pRg st="10" end="10"/>
                                            </p:txEl>
                                          </p:spTgt>
                                        </p:tgtEl>
                                        <p:attrNameLst>
                                          <p:attrName>ppt_w</p:attrName>
                                        </p:attrNameLst>
                                      </p:cBhvr>
                                      <p:tavLst>
                                        <p:tav tm="0">
                                          <p:val>
                                            <p:fltVal val="0"/>
                                          </p:val>
                                        </p:tav>
                                        <p:tav tm="100000">
                                          <p:val>
                                            <p:strVal val="#ppt_w"/>
                                          </p:val>
                                        </p:tav>
                                      </p:tavLst>
                                    </p:anim>
                                    <p:anim calcmode="lin" valueType="num">
                                      <p:cBhvr>
                                        <p:cTn id="80" dur="1000" fill="hold"/>
                                        <p:tgtEl>
                                          <p:spTgt spid="3">
                                            <p:txEl>
                                              <p:pRg st="10" end="10"/>
                                            </p:txEl>
                                          </p:spTgt>
                                        </p:tgtEl>
                                        <p:attrNameLst>
                                          <p:attrName>ppt_h</p:attrName>
                                        </p:attrNameLst>
                                      </p:cBhvr>
                                      <p:tavLst>
                                        <p:tav tm="0">
                                          <p:val>
                                            <p:fltVal val="0"/>
                                          </p:val>
                                        </p:tav>
                                        <p:tav tm="100000">
                                          <p:val>
                                            <p:strVal val="#ppt_h"/>
                                          </p:val>
                                        </p:tav>
                                      </p:tavLst>
                                    </p:anim>
                                    <p:anim calcmode="lin" valueType="num">
                                      <p:cBhvr>
                                        <p:cTn id="81" dur="1000" fill="hold"/>
                                        <p:tgtEl>
                                          <p:spTgt spid="3">
                                            <p:txEl>
                                              <p:pRg st="10" end="10"/>
                                            </p:txEl>
                                          </p:spTgt>
                                        </p:tgtEl>
                                        <p:attrNameLst>
                                          <p:attrName>ppt_x</p:attrName>
                                        </p:attrNameLst>
                                      </p:cBhvr>
                                      <p:tavLst>
                                        <p:tav tm="0" fmla="#ppt_x+(cos(-2*pi*(1-$))*-#ppt_x-sin(-2*pi*(1-$))*(1-#ppt_y))*(1-$)">
                                          <p:val>
                                            <p:fltVal val="0"/>
                                          </p:val>
                                        </p:tav>
                                        <p:tav tm="100000">
                                          <p:val>
                                            <p:fltVal val="1"/>
                                          </p:val>
                                        </p:tav>
                                      </p:tavLst>
                                    </p:anim>
                                    <p:anim calcmode="lin" valueType="num">
                                      <p:cBhvr>
                                        <p:cTn id="82" dur="1000" fill="hold"/>
                                        <p:tgtEl>
                                          <p:spTgt spid="3">
                                            <p:txEl>
                                              <p:pRg st="10" end="1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95288" y="692150"/>
            <a:ext cx="8229600" cy="576263"/>
          </a:xfrm>
        </p:spPr>
        <p:txBody>
          <a:bodyPr/>
          <a:lstStyle/>
          <a:p>
            <a:r>
              <a:rPr lang="en-CA" sz="2400" b="1" smtClean="0"/>
              <a:t>FAITS MARQUANTS DU PAYSAGE AUDIOVISUEL MAURITANIEN</a:t>
            </a:r>
            <a:endParaRPr lang="fr-CA" sz="2400" b="1" smtClean="0"/>
          </a:p>
        </p:txBody>
      </p:sp>
      <p:sp>
        <p:nvSpPr>
          <p:cNvPr id="3" name="Espace réservé du contenu 2"/>
          <p:cNvSpPr>
            <a:spLocks noGrp="1"/>
          </p:cNvSpPr>
          <p:nvPr>
            <p:ph idx="1"/>
          </p:nvPr>
        </p:nvSpPr>
        <p:spPr>
          <a:xfrm>
            <a:off x="457200" y="1484313"/>
            <a:ext cx="8229600" cy="5184775"/>
          </a:xfrm>
        </p:spPr>
        <p:txBody>
          <a:bodyPr/>
          <a:lstStyle/>
          <a:p>
            <a:pPr>
              <a:buFont typeface="Wingdings 2" pitchFamily="18" charset="2"/>
              <a:buNone/>
            </a:pPr>
            <a:r>
              <a:rPr lang="en-CA" b="1" smtClean="0"/>
              <a:t>	</a:t>
            </a:r>
            <a:r>
              <a:rPr lang="en-CA" b="1" smtClean="0">
                <a:solidFill>
                  <a:srgbClr val="0070C0"/>
                </a:solidFill>
              </a:rPr>
              <a:t>Le paysage audiovisuel mauritanien se caracterise actuellement par les faits suivants</a:t>
            </a:r>
          </a:p>
          <a:p>
            <a:pPr>
              <a:buFont typeface="Wingdings 2" pitchFamily="18" charset="2"/>
              <a:buNone/>
            </a:pPr>
            <a:r>
              <a:rPr lang="en-CA" b="1" smtClean="0"/>
              <a:t>	Forte pénétration de la réception TV par satellite</a:t>
            </a:r>
          </a:p>
          <a:p>
            <a:pPr>
              <a:buFont typeface="Wingdings 2" pitchFamily="18" charset="2"/>
              <a:buNone/>
            </a:pPr>
            <a:r>
              <a:rPr lang="en-CA" smtClean="0"/>
              <a:t>	La plupart des foyers suivent la télévision par voie satellitaire pour les raisons suivantes:</a:t>
            </a:r>
          </a:p>
          <a:p>
            <a:pPr lvl="1"/>
            <a:r>
              <a:rPr lang="en-CA" smtClean="0"/>
              <a:t>Une offre riche et diversifiée de programmes en clair;</a:t>
            </a:r>
          </a:p>
          <a:p>
            <a:pPr lvl="1"/>
            <a:r>
              <a:rPr lang="en-CA" smtClean="0"/>
              <a:t>Le coût réduit du kit TVRO public  installé ( 50 </a:t>
            </a:r>
            <a:r>
              <a:rPr lang="fr-CA" smtClean="0"/>
              <a:t>€);</a:t>
            </a:r>
          </a:p>
          <a:p>
            <a:pPr lvl="1"/>
            <a:r>
              <a:rPr lang="en-CA" smtClean="0"/>
              <a:t>Toutes les chaines nationales sont sur le satellite;</a:t>
            </a:r>
          </a:p>
          <a:p>
            <a:pPr lvl="1"/>
            <a:r>
              <a:rPr lang="en-CA" smtClean="0"/>
              <a:t>Sur le réseau terretsre il n’existe pour le moment qu’une chaine TV (TVMPLUS);</a:t>
            </a:r>
          </a:p>
          <a:p>
            <a:pPr lvl="1"/>
            <a:r>
              <a:rPr lang="en-CA" smtClean="0"/>
              <a:t>Certains foyers sont équipés de décodeurs HD pour les chaines satellitaires offrant de tels services.</a:t>
            </a:r>
            <a:endParaRPr lang="fr-CA" smtClean="0"/>
          </a:p>
          <a:p>
            <a:pPr lvl="1">
              <a:buFont typeface="Wingdings 2" pitchFamily="18" charset="2"/>
              <a:buNone/>
            </a:pPr>
            <a:endParaRPr lang="fr-CA" smtClean="0"/>
          </a:p>
        </p:txBody>
      </p:sp>
      <p:pic>
        <p:nvPicPr>
          <p:cNvPr id="16388" name="Image 3"/>
          <p:cNvPicPr>
            <a:picLocks noChangeAspect="1" noChangeArrowheads="1"/>
          </p:cNvPicPr>
          <p:nvPr/>
        </p:nvPicPr>
        <p:blipFill>
          <a:blip r:embed="rId2" cstate="print"/>
          <a:srcRect/>
          <a:stretch>
            <a:fillRect/>
          </a:stretch>
        </p:blipFill>
        <p:spPr bwMode="auto">
          <a:xfrm>
            <a:off x="0" y="0"/>
            <a:ext cx="646113" cy="487363"/>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blinds(horizontal)">
                                      <p:cBhvr>
                                        <p:cTn id="15" dur="5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blinds(horizontal)">
                                      <p:cBhvr>
                                        <p:cTn id="20" dur="500"/>
                                        <p:tgtEl>
                                          <p:spTgt spid="3">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5" presetClass="entr" presetSubtype="0"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p:cTn id="25"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6"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7" dur="1000" fill="hold"/>
                                        <p:tgtEl>
                                          <p:spTgt spid="3">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3">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9" fill="hold">
                      <p:stCondLst>
                        <p:cond delay="indefinite"/>
                      </p:stCondLst>
                      <p:childTnLst>
                        <p:par>
                          <p:cTn id="30" fill="hold">
                            <p:stCondLst>
                              <p:cond delay="0"/>
                            </p:stCondLst>
                            <p:childTnLst>
                              <p:par>
                                <p:cTn id="31" presetID="15" presetClass="entr" presetSubtype="0" fill="hold"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 calcmode="lin" valueType="num">
                                      <p:cBhvr>
                                        <p:cTn id="33"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4"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5" dur="1000" fill="hold"/>
                                        <p:tgtEl>
                                          <p:spTgt spid="3">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3">
                                            <p:txEl>
                                              <p:pRg st="3" end="3"/>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7" fill="hold">
                      <p:stCondLst>
                        <p:cond delay="indefinite"/>
                      </p:stCondLst>
                      <p:childTnLst>
                        <p:par>
                          <p:cTn id="38" fill="hold">
                            <p:stCondLst>
                              <p:cond delay="0"/>
                            </p:stCondLst>
                            <p:childTnLst>
                              <p:par>
                                <p:cTn id="39" presetID="15" presetClass="entr" presetSubtype="0" fill="hold" nodeType="click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 calcmode="lin" valueType="num">
                                      <p:cBhvr>
                                        <p:cTn id="41"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2"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43" dur="1000" fill="hold"/>
                                        <p:tgtEl>
                                          <p:spTgt spid="3">
                                            <p:txEl>
                                              <p:pRg st="4" end="4"/>
                                            </p:txEl>
                                          </p:spTgt>
                                        </p:tgtEl>
                                        <p:attrNameLst>
                                          <p:attrName>ppt_x</p:attrName>
                                        </p:attrNameLst>
                                      </p:cBhvr>
                                      <p:tavLst>
                                        <p:tav tm="0" fmla="#ppt_x+(cos(-2*pi*(1-$))*-#ppt_x-sin(-2*pi*(1-$))*(1-#ppt_y))*(1-$)">
                                          <p:val>
                                            <p:fltVal val="0"/>
                                          </p:val>
                                        </p:tav>
                                        <p:tav tm="100000">
                                          <p:val>
                                            <p:fltVal val="1"/>
                                          </p:val>
                                        </p:tav>
                                      </p:tavLst>
                                    </p:anim>
                                    <p:anim calcmode="lin" valueType="num">
                                      <p:cBhvr>
                                        <p:cTn id="44" dur="1000" fill="hold"/>
                                        <p:tgtEl>
                                          <p:spTgt spid="3">
                                            <p:txEl>
                                              <p:pRg st="4" end="4"/>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5" fill="hold">
                      <p:stCondLst>
                        <p:cond delay="indefinite"/>
                      </p:stCondLst>
                      <p:childTnLst>
                        <p:par>
                          <p:cTn id="46" fill="hold">
                            <p:stCondLst>
                              <p:cond delay="0"/>
                            </p:stCondLst>
                            <p:childTnLst>
                              <p:par>
                                <p:cTn id="47" presetID="15" presetClass="entr" presetSubtype="0" fill="hold" nodeType="clickEffect">
                                  <p:stCondLst>
                                    <p:cond delay="0"/>
                                  </p:stCondLst>
                                  <p:childTnLst>
                                    <p:set>
                                      <p:cBhvr>
                                        <p:cTn id="48" dur="1" fill="hold">
                                          <p:stCondLst>
                                            <p:cond delay="0"/>
                                          </p:stCondLst>
                                        </p:cTn>
                                        <p:tgtEl>
                                          <p:spTgt spid="3">
                                            <p:txEl>
                                              <p:pRg st="5" end="5"/>
                                            </p:txEl>
                                          </p:spTgt>
                                        </p:tgtEl>
                                        <p:attrNameLst>
                                          <p:attrName>style.visibility</p:attrName>
                                        </p:attrNameLst>
                                      </p:cBhvr>
                                      <p:to>
                                        <p:strVal val="visible"/>
                                      </p:to>
                                    </p:set>
                                    <p:anim calcmode="lin" valueType="num">
                                      <p:cBhvr>
                                        <p:cTn id="49"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50"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51" dur="1000" fill="hold"/>
                                        <p:tgtEl>
                                          <p:spTgt spid="3">
                                            <p:txEl>
                                              <p:pRg st="5" end="5"/>
                                            </p:txEl>
                                          </p:spTgt>
                                        </p:tgtEl>
                                        <p:attrNameLst>
                                          <p:attrName>ppt_x</p:attrName>
                                        </p:attrNameLst>
                                      </p:cBhvr>
                                      <p:tavLst>
                                        <p:tav tm="0" fmla="#ppt_x+(cos(-2*pi*(1-$))*-#ppt_x-sin(-2*pi*(1-$))*(1-#ppt_y))*(1-$)">
                                          <p:val>
                                            <p:fltVal val="0"/>
                                          </p:val>
                                        </p:tav>
                                        <p:tav tm="100000">
                                          <p:val>
                                            <p:fltVal val="1"/>
                                          </p:val>
                                        </p:tav>
                                      </p:tavLst>
                                    </p:anim>
                                    <p:anim calcmode="lin" valueType="num">
                                      <p:cBhvr>
                                        <p:cTn id="52" dur="1000" fill="hold"/>
                                        <p:tgtEl>
                                          <p:spTgt spid="3">
                                            <p:txEl>
                                              <p:pRg st="5" end="5"/>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3" fill="hold">
                      <p:stCondLst>
                        <p:cond delay="indefinite"/>
                      </p:stCondLst>
                      <p:childTnLst>
                        <p:par>
                          <p:cTn id="54" fill="hold">
                            <p:stCondLst>
                              <p:cond delay="0"/>
                            </p:stCondLst>
                            <p:childTnLst>
                              <p:par>
                                <p:cTn id="55" presetID="15" presetClass="entr" presetSubtype="0" fill="hold" nodeType="clickEffect">
                                  <p:stCondLst>
                                    <p:cond delay="0"/>
                                  </p:stCondLst>
                                  <p:childTnLst>
                                    <p:set>
                                      <p:cBhvr>
                                        <p:cTn id="56" dur="1" fill="hold">
                                          <p:stCondLst>
                                            <p:cond delay="0"/>
                                          </p:stCondLst>
                                        </p:cTn>
                                        <p:tgtEl>
                                          <p:spTgt spid="3">
                                            <p:txEl>
                                              <p:pRg st="6" end="6"/>
                                            </p:txEl>
                                          </p:spTgt>
                                        </p:tgtEl>
                                        <p:attrNameLst>
                                          <p:attrName>style.visibility</p:attrName>
                                        </p:attrNameLst>
                                      </p:cBhvr>
                                      <p:to>
                                        <p:strVal val="visible"/>
                                      </p:to>
                                    </p:set>
                                    <p:anim calcmode="lin" valueType="num">
                                      <p:cBhvr>
                                        <p:cTn id="57" dur="1000" fill="hold"/>
                                        <p:tgtEl>
                                          <p:spTgt spid="3">
                                            <p:txEl>
                                              <p:pRg st="6" end="6"/>
                                            </p:txEl>
                                          </p:spTgt>
                                        </p:tgtEl>
                                        <p:attrNameLst>
                                          <p:attrName>ppt_w</p:attrName>
                                        </p:attrNameLst>
                                      </p:cBhvr>
                                      <p:tavLst>
                                        <p:tav tm="0">
                                          <p:val>
                                            <p:fltVal val="0"/>
                                          </p:val>
                                        </p:tav>
                                        <p:tav tm="100000">
                                          <p:val>
                                            <p:strVal val="#ppt_w"/>
                                          </p:val>
                                        </p:tav>
                                      </p:tavLst>
                                    </p:anim>
                                    <p:anim calcmode="lin" valueType="num">
                                      <p:cBhvr>
                                        <p:cTn id="58" dur="1000" fill="hold"/>
                                        <p:tgtEl>
                                          <p:spTgt spid="3">
                                            <p:txEl>
                                              <p:pRg st="6" end="6"/>
                                            </p:txEl>
                                          </p:spTgt>
                                        </p:tgtEl>
                                        <p:attrNameLst>
                                          <p:attrName>ppt_h</p:attrName>
                                        </p:attrNameLst>
                                      </p:cBhvr>
                                      <p:tavLst>
                                        <p:tav tm="0">
                                          <p:val>
                                            <p:fltVal val="0"/>
                                          </p:val>
                                        </p:tav>
                                        <p:tav tm="100000">
                                          <p:val>
                                            <p:strVal val="#ppt_h"/>
                                          </p:val>
                                        </p:tav>
                                      </p:tavLst>
                                    </p:anim>
                                    <p:anim calcmode="lin" valueType="num">
                                      <p:cBhvr>
                                        <p:cTn id="59" dur="1000" fill="hold"/>
                                        <p:tgtEl>
                                          <p:spTgt spid="3">
                                            <p:txEl>
                                              <p:pRg st="6" end="6"/>
                                            </p:txEl>
                                          </p:spTgt>
                                        </p:tgtEl>
                                        <p:attrNameLst>
                                          <p:attrName>ppt_x</p:attrName>
                                        </p:attrNameLst>
                                      </p:cBhvr>
                                      <p:tavLst>
                                        <p:tav tm="0" fmla="#ppt_x+(cos(-2*pi*(1-$))*-#ppt_x-sin(-2*pi*(1-$))*(1-#ppt_y))*(1-$)">
                                          <p:val>
                                            <p:fltVal val="0"/>
                                          </p:val>
                                        </p:tav>
                                        <p:tav tm="100000">
                                          <p:val>
                                            <p:fltVal val="1"/>
                                          </p:val>
                                        </p:tav>
                                      </p:tavLst>
                                    </p:anim>
                                    <p:anim calcmode="lin" valueType="num">
                                      <p:cBhvr>
                                        <p:cTn id="60" dur="1000" fill="hold"/>
                                        <p:tgtEl>
                                          <p:spTgt spid="3">
                                            <p:txEl>
                                              <p:pRg st="6" end="6"/>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1" fill="hold">
                      <p:stCondLst>
                        <p:cond delay="indefinite"/>
                      </p:stCondLst>
                      <p:childTnLst>
                        <p:par>
                          <p:cTn id="62" fill="hold">
                            <p:stCondLst>
                              <p:cond delay="0"/>
                            </p:stCondLst>
                            <p:childTnLst>
                              <p:par>
                                <p:cTn id="63" presetID="15" presetClass="entr" presetSubtype="0" fill="hold" nodeType="clickEffect">
                                  <p:stCondLst>
                                    <p:cond delay="0"/>
                                  </p:stCondLst>
                                  <p:childTnLst>
                                    <p:set>
                                      <p:cBhvr>
                                        <p:cTn id="64" dur="1" fill="hold">
                                          <p:stCondLst>
                                            <p:cond delay="0"/>
                                          </p:stCondLst>
                                        </p:cTn>
                                        <p:tgtEl>
                                          <p:spTgt spid="3">
                                            <p:txEl>
                                              <p:pRg st="7" end="7"/>
                                            </p:txEl>
                                          </p:spTgt>
                                        </p:tgtEl>
                                        <p:attrNameLst>
                                          <p:attrName>style.visibility</p:attrName>
                                        </p:attrNameLst>
                                      </p:cBhvr>
                                      <p:to>
                                        <p:strVal val="visible"/>
                                      </p:to>
                                    </p:set>
                                    <p:anim calcmode="lin" valueType="num">
                                      <p:cBhvr>
                                        <p:cTn id="65" dur="1000" fill="hold"/>
                                        <p:tgtEl>
                                          <p:spTgt spid="3">
                                            <p:txEl>
                                              <p:pRg st="7" end="7"/>
                                            </p:txEl>
                                          </p:spTgt>
                                        </p:tgtEl>
                                        <p:attrNameLst>
                                          <p:attrName>ppt_w</p:attrName>
                                        </p:attrNameLst>
                                      </p:cBhvr>
                                      <p:tavLst>
                                        <p:tav tm="0">
                                          <p:val>
                                            <p:fltVal val="0"/>
                                          </p:val>
                                        </p:tav>
                                        <p:tav tm="100000">
                                          <p:val>
                                            <p:strVal val="#ppt_w"/>
                                          </p:val>
                                        </p:tav>
                                      </p:tavLst>
                                    </p:anim>
                                    <p:anim calcmode="lin" valueType="num">
                                      <p:cBhvr>
                                        <p:cTn id="66" dur="1000" fill="hold"/>
                                        <p:tgtEl>
                                          <p:spTgt spid="3">
                                            <p:txEl>
                                              <p:pRg st="7" end="7"/>
                                            </p:txEl>
                                          </p:spTgt>
                                        </p:tgtEl>
                                        <p:attrNameLst>
                                          <p:attrName>ppt_h</p:attrName>
                                        </p:attrNameLst>
                                      </p:cBhvr>
                                      <p:tavLst>
                                        <p:tav tm="0">
                                          <p:val>
                                            <p:fltVal val="0"/>
                                          </p:val>
                                        </p:tav>
                                        <p:tav tm="100000">
                                          <p:val>
                                            <p:strVal val="#ppt_h"/>
                                          </p:val>
                                        </p:tav>
                                      </p:tavLst>
                                    </p:anim>
                                    <p:anim calcmode="lin" valueType="num">
                                      <p:cBhvr>
                                        <p:cTn id="67" dur="1000" fill="hold"/>
                                        <p:tgtEl>
                                          <p:spTgt spid="3">
                                            <p:txEl>
                                              <p:pRg st="7" end="7"/>
                                            </p:txEl>
                                          </p:spTgt>
                                        </p:tgtEl>
                                        <p:attrNameLst>
                                          <p:attrName>ppt_x</p:attrName>
                                        </p:attrNameLst>
                                      </p:cBhvr>
                                      <p:tavLst>
                                        <p:tav tm="0" fmla="#ppt_x+(cos(-2*pi*(1-$))*-#ppt_x-sin(-2*pi*(1-$))*(1-#ppt_y))*(1-$)">
                                          <p:val>
                                            <p:fltVal val="0"/>
                                          </p:val>
                                        </p:tav>
                                        <p:tav tm="100000">
                                          <p:val>
                                            <p:fltVal val="1"/>
                                          </p:val>
                                        </p:tav>
                                      </p:tavLst>
                                    </p:anim>
                                    <p:anim calcmode="lin" valueType="num">
                                      <p:cBhvr>
                                        <p:cTn id="68" dur="1000" fill="hold"/>
                                        <p:tgtEl>
                                          <p:spTgt spid="3">
                                            <p:txEl>
                                              <p:pRg st="7" end="7"/>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1"/>
          <p:cNvSpPr>
            <a:spLocks noGrp="1"/>
          </p:cNvSpPr>
          <p:nvPr>
            <p:ph type="title"/>
          </p:nvPr>
        </p:nvSpPr>
        <p:spPr>
          <a:xfrm>
            <a:off x="468313" y="2852738"/>
            <a:ext cx="8424862" cy="711200"/>
          </a:xfrm>
        </p:spPr>
        <p:txBody>
          <a:bodyPr/>
          <a:lstStyle/>
          <a:p>
            <a:r>
              <a:rPr lang="en-CA" sz="3200" b="1" smtClean="0"/>
              <a:t>PERFORMANCES DE L’AUDIOVISUEL NUMERIQUE</a:t>
            </a:r>
            <a:endParaRPr lang="fr-CA" sz="3200" b="1" smtClean="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Espace réservé du contenu 2"/>
          <p:cNvSpPr>
            <a:spLocks noGrp="1"/>
          </p:cNvSpPr>
          <p:nvPr>
            <p:ph idx="1"/>
          </p:nvPr>
        </p:nvSpPr>
        <p:spPr>
          <a:xfrm>
            <a:off x="251520" y="980728"/>
            <a:ext cx="8605838" cy="5084638"/>
          </a:xfrm>
        </p:spPr>
        <p:txBody>
          <a:bodyPr/>
          <a:lstStyle/>
          <a:p>
            <a:pPr>
              <a:buNone/>
            </a:pPr>
            <a:r>
              <a:rPr lang="fr-FR" sz="2400" dirty="0" smtClean="0"/>
              <a:t>	La conversion de fréquences analogiques en fréquences numériques offre plus de chaines TV avec des services innovants, TV mobile, VOD, HD, 3D et des services interactifs ;</a:t>
            </a:r>
          </a:p>
          <a:p>
            <a:r>
              <a:rPr lang="fr-FR" sz="2400" dirty="0" smtClean="0"/>
              <a:t>La création d’un grand nombre de chaines et un choix de programme plus large.</a:t>
            </a:r>
          </a:p>
          <a:p>
            <a:r>
              <a:rPr lang="fr-FR" sz="2400" dirty="0" smtClean="0"/>
              <a:t>L’obtention d’une meilleure qualité d’image et de son.</a:t>
            </a:r>
          </a:p>
          <a:p>
            <a:r>
              <a:rPr lang="fr-FR" sz="2400" dirty="0" smtClean="0"/>
              <a:t>La réalisation d’une plus grande couverture avec moins d’énergie (une même puissance couvre 4 fois plus en numérique qu’en  analogique).</a:t>
            </a:r>
          </a:p>
          <a:p>
            <a:r>
              <a:rPr lang="fr-CA" sz="2400" dirty="0" smtClean="0">
                <a:solidFill>
                  <a:srgbClr val="002060"/>
                </a:solidFill>
                <a:latin typeface="Tw Cen MT" pitchFamily="34" charset="0"/>
              </a:rPr>
              <a:t>Possibilité de ressources financières additionnelles pour l’</a:t>
            </a:r>
            <a:r>
              <a:rPr lang="fr-CA" sz="2400" dirty="0" err="1" smtClean="0">
                <a:solidFill>
                  <a:srgbClr val="002060"/>
                </a:solidFill>
                <a:latin typeface="Tw Cen MT" pitchFamily="34" charset="0"/>
              </a:rPr>
              <a:t>Etat</a:t>
            </a:r>
            <a:r>
              <a:rPr lang="fr-CA" sz="2400" dirty="0" smtClean="0">
                <a:solidFill>
                  <a:srgbClr val="002060"/>
                </a:solidFill>
                <a:latin typeface="Tw Cen MT" pitchFamily="34" charset="0"/>
              </a:rPr>
              <a:t> résultant de la réallocation des fréquences libérées.</a:t>
            </a:r>
            <a:endParaRPr lang="fr-FR" sz="2400" dirty="0" smtClean="0"/>
          </a:p>
          <a:p>
            <a:endParaRPr lang="fr-FR" sz="2400" dirty="0" smtClean="0"/>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Espace réservé du contenu 2"/>
          <p:cNvSpPr>
            <a:spLocks noGrp="1"/>
          </p:cNvSpPr>
          <p:nvPr>
            <p:ph idx="1"/>
          </p:nvPr>
        </p:nvSpPr>
        <p:spPr>
          <a:xfrm>
            <a:off x="179388" y="1125538"/>
            <a:ext cx="8964612" cy="5732462"/>
          </a:xfrm>
        </p:spPr>
        <p:txBody>
          <a:bodyPr/>
          <a:lstStyle/>
          <a:p>
            <a:pPr>
              <a:defRPr/>
            </a:pPr>
            <a:r>
              <a:rPr lang="en-CA" sz="3200" dirty="0" smtClean="0">
                <a:solidFill>
                  <a:srgbClr val="0070C0"/>
                </a:solidFill>
              </a:rPr>
              <a:t>Le </a:t>
            </a:r>
            <a:r>
              <a:rPr lang="en-CA" sz="3200" dirty="0" err="1" smtClean="0">
                <a:solidFill>
                  <a:srgbClr val="0070C0"/>
                </a:solidFill>
              </a:rPr>
              <a:t>paysage</a:t>
            </a:r>
            <a:r>
              <a:rPr lang="en-CA" sz="3200" dirty="0" smtClean="0">
                <a:solidFill>
                  <a:srgbClr val="0070C0"/>
                </a:solidFill>
              </a:rPr>
              <a:t> </a:t>
            </a:r>
            <a:r>
              <a:rPr lang="en-CA" sz="3200" dirty="0" err="1" smtClean="0">
                <a:solidFill>
                  <a:srgbClr val="0070C0"/>
                </a:solidFill>
              </a:rPr>
              <a:t>mondial</a:t>
            </a:r>
            <a:r>
              <a:rPr lang="en-CA" sz="3200" dirty="0" smtClean="0">
                <a:solidFill>
                  <a:srgbClr val="0070C0"/>
                </a:solidFill>
              </a:rPr>
              <a:t> de la TNT</a:t>
            </a:r>
          </a:p>
          <a:p>
            <a:pPr>
              <a:defRPr/>
            </a:pPr>
            <a:r>
              <a:rPr lang="en-CA" sz="3200" dirty="0" smtClean="0">
                <a:solidFill>
                  <a:srgbClr val="0070C0"/>
                </a:solidFill>
              </a:rPr>
              <a:t>Les </a:t>
            </a:r>
            <a:r>
              <a:rPr lang="en-CA" sz="3200" dirty="0" err="1" smtClean="0">
                <a:solidFill>
                  <a:srgbClr val="0070C0"/>
                </a:solidFill>
              </a:rPr>
              <a:t>avantages</a:t>
            </a:r>
            <a:r>
              <a:rPr lang="en-CA" sz="3200" dirty="0" smtClean="0">
                <a:solidFill>
                  <a:srgbClr val="0070C0"/>
                </a:solidFill>
              </a:rPr>
              <a:t> du </a:t>
            </a:r>
            <a:r>
              <a:rPr lang="en-CA" sz="3200" dirty="0" err="1" smtClean="0">
                <a:solidFill>
                  <a:srgbClr val="0070C0"/>
                </a:solidFill>
              </a:rPr>
              <a:t>seul</a:t>
            </a:r>
            <a:r>
              <a:rPr lang="en-CA" sz="3200" dirty="0" smtClean="0">
                <a:solidFill>
                  <a:srgbClr val="0070C0"/>
                </a:solidFill>
              </a:rPr>
              <a:t> mode </a:t>
            </a:r>
            <a:r>
              <a:rPr lang="en-CA" sz="3200" dirty="0" err="1" smtClean="0">
                <a:solidFill>
                  <a:srgbClr val="0070C0"/>
                </a:solidFill>
              </a:rPr>
              <a:t>numérique</a:t>
            </a:r>
            <a:endParaRPr lang="en-CA" sz="3200" dirty="0" smtClean="0">
              <a:solidFill>
                <a:srgbClr val="0070C0"/>
              </a:solidFill>
            </a:endParaRPr>
          </a:p>
          <a:p>
            <a:pPr>
              <a:defRPr/>
            </a:pPr>
            <a:r>
              <a:rPr lang="en-CA" sz="3200" dirty="0" smtClean="0">
                <a:solidFill>
                  <a:srgbClr val="0070C0"/>
                </a:solidFill>
              </a:rPr>
              <a:t>Les obligations pour </a:t>
            </a:r>
            <a:r>
              <a:rPr lang="en-CA" sz="3200" dirty="0" err="1" smtClean="0">
                <a:solidFill>
                  <a:srgbClr val="0070C0"/>
                </a:solidFill>
              </a:rPr>
              <a:t>réussir</a:t>
            </a:r>
            <a:r>
              <a:rPr lang="en-CA" sz="3200" dirty="0" smtClean="0">
                <a:solidFill>
                  <a:srgbClr val="0070C0"/>
                </a:solidFill>
              </a:rPr>
              <a:t> le passage au tout </a:t>
            </a:r>
            <a:r>
              <a:rPr lang="en-CA" sz="3200" dirty="0" err="1" smtClean="0">
                <a:solidFill>
                  <a:srgbClr val="0070C0"/>
                </a:solidFill>
              </a:rPr>
              <a:t>numérique</a:t>
            </a:r>
            <a:endParaRPr lang="en-CA" sz="3200" dirty="0" smtClean="0">
              <a:solidFill>
                <a:srgbClr val="0070C0"/>
              </a:solidFill>
            </a:endParaRPr>
          </a:p>
          <a:p>
            <a:pPr>
              <a:defRPr/>
            </a:pPr>
            <a:r>
              <a:rPr lang="en-CA" sz="3200" dirty="0" smtClean="0">
                <a:solidFill>
                  <a:srgbClr val="0070C0"/>
                </a:solidFill>
              </a:rPr>
              <a:t>Le veritable </a:t>
            </a:r>
            <a:r>
              <a:rPr lang="en-CA" sz="3200" dirty="0" err="1" smtClean="0">
                <a:solidFill>
                  <a:srgbClr val="0070C0"/>
                </a:solidFill>
              </a:rPr>
              <a:t>enjeu</a:t>
            </a:r>
            <a:r>
              <a:rPr lang="en-CA" sz="3200" dirty="0" smtClean="0">
                <a:solidFill>
                  <a:srgbClr val="0070C0"/>
                </a:solidFill>
              </a:rPr>
              <a:t> </a:t>
            </a:r>
            <a:r>
              <a:rPr lang="en-CA" sz="3200" dirty="0" err="1" smtClean="0">
                <a:solidFill>
                  <a:srgbClr val="0070C0"/>
                </a:solidFill>
              </a:rPr>
              <a:t>politique</a:t>
            </a:r>
            <a:r>
              <a:rPr lang="en-CA" sz="3200" dirty="0" smtClean="0">
                <a:solidFill>
                  <a:srgbClr val="0070C0"/>
                </a:solidFill>
              </a:rPr>
              <a:t> de la TNT,</a:t>
            </a:r>
          </a:p>
          <a:p>
            <a:pPr>
              <a:buFont typeface="Wingdings 2" pitchFamily="18" charset="2"/>
              <a:buNone/>
              <a:defRPr/>
            </a:pPr>
            <a:endParaRPr lang="en-CA" sz="3200" dirty="0" smtClean="0">
              <a:solidFill>
                <a:srgbClr val="0070C0"/>
              </a:solidFill>
            </a:endParaRPr>
          </a:p>
          <a:p>
            <a:pPr>
              <a:buFont typeface="Wingdings 2" pitchFamily="18" charset="2"/>
              <a:buNone/>
              <a:defRPr/>
            </a:pPr>
            <a:r>
              <a:rPr lang="en-CA" sz="3600" dirty="0" smtClean="0">
                <a:solidFill>
                  <a:schemeClr val="accent4">
                    <a:lumMod val="75000"/>
                  </a:schemeClr>
                </a:solidFill>
              </a:rPr>
              <a:t>  </a:t>
            </a:r>
            <a:r>
              <a:rPr lang="en-CA" sz="3600" dirty="0" err="1" smtClean="0">
                <a:solidFill>
                  <a:schemeClr val="accent4">
                    <a:lumMod val="75000"/>
                  </a:schemeClr>
                </a:solidFill>
              </a:rPr>
              <a:t>Tels</a:t>
            </a:r>
            <a:r>
              <a:rPr lang="en-CA" sz="3600" dirty="0" smtClean="0">
                <a:solidFill>
                  <a:schemeClr val="accent4">
                    <a:lumMod val="75000"/>
                  </a:schemeClr>
                </a:solidFill>
              </a:rPr>
              <a:t> </a:t>
            </a:r>
            <a:r>
              <a:rPr lang="en-CA" sz="3600" dirty="0" err="1" smtClean="0">
                <a:solidFill>
                  <a:schemeClr val="accent4">
                    <a:lumMod val="75000"/>
                  </a:schemeClr>
                </a:solidFill>
              </a:rPr>
              <a:t>sont</a:t>
            </a:r>
            <a:r>
              <a:rPr lang="en-CA" sz="3600" dirty="0" smtClean="0">
                <a:solidFill>
                  <a:schemeClr val="accent4">
                    <a:lumMod val="75000"/>
                  </a:schemeClr>
                </a:solidFill>
              </a:rPr>
              <a:t> les </a:t>
            </a:r>
            <a:r>
              <a:rPr lang="en-CA" sz="3600" dirty="0" err="1" smtClean="0">
                <a:solidFill>
                  <a:schemeClr val="accent4">
                    <a:lumMod val="75000"/>
                  </a:schemeClr>
                </a:solidFill>
              </a:rPr>
              <a:t>thèmes</a:t>
            </a:r>
            <a:r>
              <a:rPr lang="en-CA" sz="3600" dirty="0" smtClean="0">
                <a:solidFill>
                  <a:schemeClr val="accent4">
                    <a:lumMod val="75000"/>
                  </a:schemeClr>
                </a:solidFill>
              </a:rPr>
              <a:t> qui </a:t>
            </a:r>
            <a:r>
              <a:rPr lang="en-CA" sz="3600" dirty="0" err="1" smtClean="0">
                <a:solidFill>
                  <a:schemeClr val="accent4">
                    <a:lumMod val="75000"/>
                  </a:schemeClr>
                </a:solidFill>
              </a:rPr>
              <a:t>vous</a:t>
            </a:r>
            <a:r>
              <a:rPr lang="en-CA" sz="3600" dirty="0" smtClean="0">
                <a:solidFill>
                  <a:schemeClr val="accent4">
                    <a:lumMod val="75000"/>
                  </a:schemeClr>
                </a:solidFill>
              </a:rPr>
              <a:t> </a:t>
            </a:r>
            <a:r>
              <a:rPr lang="en-CA" sz="3600" dirty="0" err="1" smtClean="0">
                <a:solidFill>
                  <a:schemeClr val="accent4">
                    <a:lumMod val="75000"/>
                  </a:schemeClr>
                </a:solidFill>
              </a:rPr>
              <a:t>seront</a:t>
            </a:r>
            <a:r>
              <a:rPr lang="en-CA" sz="3600" dirty="0" smtClean="0">
                <a:solidFill>
                  <a:schemeClr val="accent4">
                    <a:lumMod val="75000"/>
                  </a:schemeClr>
                </a:solidFill>
              </a:rPr>
              <a:t> </a:t>
            </a:r>
            <a:r>
              <a:rPr lang="en-CA" sz="3600" dirty="0" err="1" smtClean="0">
                <a:solidFill>
                  <a:schemeClr val="accent4">
                    <a:lumMod val="75000"/>
                  </a:schemeClr>
                </a:solidFill>
              </a:rPr>
              <a:t>seront</a:t>
            </a:r>
            <a:endParaRPr lang="en-CA" sz="3600" dirty="0" smtClean="0">
              <a:solidFill>
                <a:schemeClr val="accent4">
                  <a:lumMod val="75000"/>
                </a:schemeClr>
              </a:solidFill>
            </a:endParaRPr>
          </a:p>
          <a:p>
            <a:pPr>
              <a:buFont typeface="Wingdings 2" pitchFamily="18" charset="2"/>
              <a:buNone/>
              <a:defRPr/>
            </a:pPr>
            <a:r>
              <a:rPr lang="en-CA" sz="3600" dirty="0" err="1" smtClean="0">
                <a:solidFill>
                  <a:schemeClr val="accent4">
                    <a:lumMod val="75000"/>
                  </a:schemeClr>
                </a:solidFill>
              </a:rPr>
              <a:t>Présentés</a:t>
            </a:r>
            <a:r>
              <a:rPr lang="en-CA" sz="3600" dirty="0" smtClean="0">
                <a:solidFill>
                  <a:schemeClr val="accent4">
                    <a:lumMod val="75000"/>
                  </a:schemeClr>
                </a:solidFill>
              </a:rPr>
              <a:t> </a:t>
            </a:r>
            <a:r>
              <a:rPr lang="en-CA" sz="3600" dirty="0" err="1" smtClean="0">
                <a:solidFill>
                  <a:schemeClr val="accent4">
                    <a:lumMod val="75000"/>
                  </a:schemeClr>
                </a:solidFill>
              </a:rPr>
              <a:t>ultérieurement</a:t>
            </a:r>
            <a:r>
              <a:rPr lang="en-CA" sz="3600" dirty="0" smtClean="0">
                <a:solidFill>
                  <a:schemeClr val="accent4">
                    <a:lumMod val="75000"/>
                  </a:schemeClr>
                </a:solidFill>
              </a:rPr>
              <a:t> </a:t>
            </a:r>
            <a:r>
              <a:rPr lang="en-CA" sz="3600" dirty="0" err="1" smtClean="0">
                <a:solidFill>
                  <a:schemeClr val="accent4">
                    <a:lumMod val="75000"/>
                  </a:schemeClr>
                </a:solidFill>
              </a:rPr>
              <a:t>sur</a:t>
            </a:r>
            <a:r>
              <a:rPr lang="en-CA" sz="3600" dirty="0" smtClean="0">
                <a:solidFill>
                  <a:schemeClr val="accent4">
                    <a:lumMod val="75000"/>
                  </a:schemeClr>
                </a:solidFill>
              </a:rPr>
              <a:t> </a:t>
            </a:r>
            <a:r>
              <a:rPr lang="en-CA" sz="3600" dirty="0" err="1" smtClean="0">
                <a:solidFill>
                  <a:schemeClr val="accent4">
                    <a:lumMod val="75000"/>
                  </a:schemeClr>
                </a:solidFill>
              </a:rPr>
              <a:t>notre</a:t>
            </a:r>
            <a:r>
              <a:rPr lang="en-CA" sz="3600" dirty="0" smtClean="0">
                <a:solidFill>
                  <a:schemeClr val="accent4">
                    <a:lumMod val="75000"/>
                  </a:schemeClr>
                </a:solidFill>
              </a:rPr>
              <a:t> site</a:t>
            </a:r>
          </a:p>
          <a:p>
            <a:pPr>
              <a:buFont typeface="Wingdings 2" pitchFamily="18" charset="2"/>
              <a:buNone/>
              <a:defRPr/>
            </a:pPr>
            <a:r>
              <a:rPr lang="en-CA" sz="3600" dirty="0" smtClean="0">
                <a:solidFill>
                  <a:schemeClr val="accent4">
                    <a:lumMod val="75000"/>
                  </a:schemeClr>
                </a:solidFill>
              </a:rPr>
              <a:t>www.tdm.mr</a:t>
            </a:r>
            <a:endParaRPr lang="fr-CA" sz="3600" dirty="0" smtClean="0">
              <a:solidFill>
                <a:schemeClr val="accent4">
                  <a:lumMod val="75000"/>
                </a:schemeClr>
              </a:solidFill>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re 1"/>
          <p:cNvSpPr>
            <a:spLocks noGrp="1"/>
          </p:cNvSpPr>
          <p:nvPr>
            <p:ph type="title"/>
          </p:nvPr>
        </p:nvSpPr>
        <p:spPr>
          <a:xfrm>
            <a:off x="179388" y="404813"/>
            <a:ext cx="8785225" cy="1008062"/>
          </a:xfrm>
        </p:spPr>
        <p:txBody>
          <a:bodyPr/>
          <a:lstStyle/>
          <a:p>
            <a:pPr algn="ctr"/>
            <a:r>
              <a:rPr lang="en-CA" sz="2800" b="1" smtClean="0"/>
              <a:t>BREF APPERCU SUR L’HISTORIQUE DU PAYSAGE </a:t>
            </a:r>
            <a:r>
              <a:rPr lang="en-CA" sz="2800" b="1" i="1" smtClean="0"/>
              <a:t>AUDIOVISUEL</a:t>
            </a:r>
            <a:r>
              <a:rPr lang="en-CA" sz="2800" b="1" smtClean="0"/>
              <a:t> MAURITANIEN</a:t>
            </a:r>
            <a:endParaRPr lang="fr-CA" sz="2800" b="1" smtClean="0"/>
          </a:p>
        </p:txBody>
      </p:sp>
      <p:sp>
        <p:nvSpPr>
          <p:cNvPr id="4099" name="Espace réservé du contenu 2"/>
          <p:cNvSpPr>
            <a:spLocks noGrp="1"/>
          </p:cNvSpPr>
          <p:nvPr>
            <p:ph idx="1"/>
          </p:nvPr>
        </p:nvSpPr>
        <p:spPr>
          <a:xfrm>
            <a:off x="0" y="1601788"/>
            <a:ext cx="9144000" cy="5256212"/>
          </a:xfrm>
        </p:spPr>
        <p:txBody>
          <a:bodyPr/>
          <a:lstStyle/>
          <a:p>
            <a:pPr>
              <a:buFont typeface="Wingdings 2" pitchFamily="18" charset="2"/>
              <a:buNone/>
            </a:pPr>
            <a:r>
              <a:rPr lang="en-CA" sz="2400" smtClean="0"/>
              <a:t>   </a:t>
            </a:r>
            <a:r>
              <a:rPr lang="en-CA" sz="2800" b="1" smtClean="0"/>
              <a:t>2006</a:t>
            </a:r>
            <a:r>
              <a:rPr lang="en-CA" sz="2800" smtClean="0"/>
              <a:t> : institution de la Haute Autorité de la Presse et de l’audiovisuel;</a:t>
            </a:r>
          </a:p>
          <a:p>
            <a:r>
              <a:rPr lang="en-CA" sz="2800" b="1" smtClean="0"/>
              <a:t>2010</a:t>
            </a:r>
            <a:r>
              <a:rPr lang="en-CA" sz="2800" smtClean="0"/>
              <a:t> : Loi n</a:t>
            </a:r>
            <a:r>
              <a:rPr lang="fr-CA" sz="2800" smtClean="0"/>
              <a:t>⁰</a:t>
            </a:r>
            <a:r>
              <a:rPr lang="en-CA" sz="2800" smtClean="0"/>
              <a:t> 2010-045 du 26 juillet 2010 relative à la communication audiovisuelle;</a:t>
            </a:r>
          </a:p>
          <a:p>
            <a:r>
              <a:rPr lang="en-CA" sz="3200" b="1" smtClean="0"/>
              <a:t>2011: </a:t>
            </a:r>
            <a:r>
              <a:rPr lang="fr-CA" sz="2800" smtClean="0"/>
              <a:t>Décision n° 003-2011, portant lancement d’un appel à manifestation d’intérêt en vue de la création de cinq stations radios et cinq stations télévisuelles privées en République Islamique de Mauritanie</a:t>
            </a:r>
            <a:endParaRPr lang="en-CA" sz="3200" smtClean="0"/>
          </a:p>
          <a:p>
            <a:endParaRPr lang="en-CA" sz="2800" smtClean="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Espace réservé du contenu 2"/>
          <p:cNvSpPr>
            <a:spLocks noGrp="1"/>
          </p:cNvSpPr>
          <p:nvPr>
            <p:ph idx="1"/>
          </p:nvPr>
        </p:nvSpPr>
        <p:spPr>
          <a:xfrm>
            <a:off x="0" y="765175"/>
            <a:ext cx="9144000" cy="6092825"/>
          </a:xfrm>
        </p:spPr>
        <p:txBody>
          <a:bodyPr/>
          <a:lstStyle/>
          <a:p>
            <a:r>
              <a:rPr lang="en-CA" sz="2800" b="1" smtClean="0"/>
              <a:t>2011</a:t>
            </a:r>
            <a:r>
              <a:rPr lang="en-CA" sz="2800" smtClean="0"/>
              <a:t> : Octroi, suite à l’appel à manifestation d’intérêt précité, de 2 licences pour 2 TV privées  et de 5 licences pour 5 radios privées;</a:t>
            </a:r>
          </a:p>
          <a:p>
            <a:r>
              <a:rPr lang="en-CA" sz="2800" b="1" smtClean="0"/>
              <a:t>2012 </a:t>
            </a:r>
            <a:r>
              <a:rPr lang="en-CA" sz="2800" smtClean="0"/>
              <a:t>: </a:t>
            </a:r>
            <a:r>
              <a:rPr lang="fr-FR" sz="2800" smtClean="0"/>
              <a:t>La transformation de la Radio et de la Télévision publiques en sociétés anonymes de service public</a:t>
            </a:r>
            <a:r>
              <a:rPr lang="en-CA" sz="2800" smtClean="0"/>
              <a:t> et la création d’une société de Télédiffusion TDM sa</a:t>
            </a:r>
          </a:p>
          <a:p>
            <a:r>
              <a:rPr lang="en-CA" sz="2800" b="1" smtClean="0"/>
              <a:t>Janvier 2013</a:t>
            </a:r>
            <a:r>
              <a:rPr lang="en-CA" sz="2800" smtClean="0"/>
              <a:t>: Octroi de 3 licences complémentaires     pour 3 TV privées. </a:t>
            </a:r>
          </a:p>
          <a:p>
            <a:endParaRPr lang="en-CA" sz="2800" smtClean="0"/>
          </a:p>
          <a:p>
            <a:endParaRPr lang="fr-CA" sz="2800" smtClean="0"/>
          </a:p>
          <a:p>
            <a:endParaRPr lang="fr-CA" smtClean="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Espace réservé du contenu 2"/>
          <p:cNvSpPr>
            <a:spLocks noGrp="1"/>
          </p:cNvSpPr>
          <p:nvPr>
            <p:ph idx="1"/>
          </p:nvPr>
        </p:nvSpPr>
        <p:spPr>
          <a:xfrm>
            <a:off x="0" y="765175"/>
            <a:ext cx="9429750" cy="6450013"/>
          </a:xfrm>
        </p:spPr>
        <p:txBody>
          <a:bodyPr/>
          <a:lstStyle/>
          <a:p>
            <a:r>
              <a:rPr lang="en-CA" b="1" smtClean="0"/>
              <a:t>Le jeudi 21/03/2013</a:t>
            </a:r>
            <a:r>
              <a:rPr lang="en-CA" smtClean="0"/>
              <a:t> Communication en Conseil des Ministres relative à la Migration de l’Audiovisuel  Analogique vers le Numérique en Mauritanie</a:t>
            </a:r>
          </a:p>
          <a:p>
            <a:pPr>
              <a:buFont typeface="Wingdings 2" pitchFamily="18" charset="2"/>
              <a:buNone/>
            </a:pPr>
            <a:r>
              <a:rPr lang="en-CA" smtClean="0"/>
              <a:t>	</a:t>
            </a:r>
            <a:r>
              <a:rPr lang="en-CA" b="1" smtClean="0">
                <a:solidFill>
                  <a:srgbClr val="0070C0"/>
                </a:solidFill>
              </a:rPr>
              <a:t>Par cette communication, le Comité National pour la Migration de l’Audiovisuel Analogique vers le Numérique a été designé et se compose comme suit:</a:t>
            </a:r>
          </a:p>
          <a:p>
            <a:r>
              <a:rPr lang="fr-FR" sz="2400" b="1" smtClean="0"/>
              <a:t>Président</a:t>
            </a:r>
            <a:r>
              <a:rPr lang="fr-FR" sz="2400" smtClean="0"/>
              <a:t> : Le Ministre chargé de la Communication</a:t>
            </a:r>
            <a:endParaRPr lang="fr-CA" sz="2400" smtClean="0"/>
          </a:p>
          <a:p>
            <a:r>
              <a:rPr lang="fr-FR" sz="2400" b="1" smtClean="0"/>
              <a:t>Membres</a:t>
            </a:r>
            <a:r>
              <a:rPr lang="fr-FR" sz="2400" smtClean="0"/>
              <a:t> : </a:t>
            </a:r>
            <a:endParaRPr lang="fr-CA" sz="2400" smtClean="0"/>
          </a:p>
          <a:p>
            <a:r>
              <a:rPr lang="fr-FR" sz="2400" smtClean="0"/>
              <a:t>Le Ministre de la Défense,</a:t>
            </a:r>
            <a:endParaRPr lang="fr-CA" sz="2400" smtClean="0"/>
          </a:p>
          <a:p>
            <a:r>
              <a:rPr lang="fr-FR" sz="2400" smtClean="0"/>
              <a:t>Le Ministre chargé de l’Intérieur,</a:t>
            </a:r>
            <a:endParaRPr lang="fr-CA" sz="2400" smtClean="0"/>
          </a:p>
          <a:p>
            <a:r>
              <a:rPr lang="fr-FR" sz="2400" smtClean="0"/>
              <a:t>Le Ministre des Finances,</a:t>
            </a:r>
            <a:endParaRPr lang="fr-CA" sz="2400" smtClean="0"/>
          </a:p>
          <a:p>
            <a:r>
              <a:rPr lang="fr-FR" sz="2400" smtClean="0"/>
              <a:t>Le Ministre chargé du Commerce et de l’Industrie ;</a:t>
            </a:r>
          </a:p>
          <a:p>
            <a:r>
              <a:rPr lang="fr-FR" sz="2400" smtClean="0"/>
              <a:t> Le Ministre des Pêches et de l’Economie Maritime ;</a:t>
            </a:r>
            <a:endParaRPr lang="fr-CA" smtClean="0"/>
          </a:p>
          <a:p>
            <a:r>
              <a:rPr lang="fr-FR" sz="2400" smtClean="0"/>
              <a:t>Le Ministre Chargé des Nouvelles Technologies,</a:t>
            </a:r>
            <a:endParaRPr lang="fr-CA" sz="2400" smtClean="0"/>
          </a:p>
          <a:p>
            <a:pPr>
              <a:buFont typeface="Wingdings 2" pitchFamily="18" charset="2"/>
              <a:buNone/>
            </a:pPr>
            <a:endParaRPr lang="fr-CA" smtClean="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Espace réservé du contenu 2"/>
          <p:cNvSpPr>
            <a:spLocks noGrp="1"/>
          </p:cNvSpPr>
          <p:nvPr>
            <p:ph idx="1"/>
          </p:nvPr>
        </p:nvSpPr>
        <p:spPr>
          <a:xfrm>
            <a:off x="457200" y="620713"/>
            <a:ext cx="8229600" cy="6237287"/>
          </a:xfrm>
        </p:spPr>
        <p:txBody>
          <a:bodyPr/>
          <a:lstStyle/>
          <a:p>
            <a:r>
              <a:rPr lang="fr-FR" sz="2400" smtClean="0"/>
              <a:t>le Ministre chargé de l’Environnement,</a:t>
            </a:r>
            <a:endParaRPr lang="fr-CA" sz="2400" smtClean="0"/>
          </a:p>
          <a:p>
            <a:r>
              <a:rPr lang="fr-FR" sz="2400" smtClean="0"/>
              <a:t>le Secrétaire Général du Gouvernement,</a:t>
            </a:r>
            <a:endParaRPr lang="fr-CA" sz="2400" smtClean="0"/>
          </a:p>
          <a:p>
            <a:r>
              <a:rPr lang="fr-FR" sz="2400" smtClean="0"/>
              <a:t>le Président de la HAPA,</a:t>
            </a:r>
            <a:endParaRPr lang="fr-CA" sz="2400" smtClean="0"/>
          </a:p>
          <a:p>
            <a:r>
              <a:rPr lang="fr-FR" sz="2400" smtClean="0"/>
              <a:t>le Président de l’Autorité de Régulation,</a:t>
            </a:r>
            <a:endParaRPr lang="fr-CA" sz="2400" smtClean="0"/>
          </a:p>
          <a:p>
            <a:r>
              <a:rPr lang="fr-FR" sz="2400" smtClean="0"/>
              <a:t>le DG de l’AMI,</a:t>
            </a:r>
            <a:endParaRPr lang="fr-CA" sz="2400" smtClean="0"/>
          </a:p>
          <a:p>
            <a:r>
              <a:rPr lang="fr-FR" sz="2400" smtClean="0"/>
              <a:t>le DG de Radio Mauritanie S.A.,</a:t>
            </a:r>
            <a:endParaRPr lang="fr-CA" sz="2400" smtClean="0"/>
          </a:p>
          <a:p>
            <a:r>
              <a:rPr lang="fr-FR" sz="2400" smtClean="0"/>
              <a:t>le DG de la TVM S.A.,</a:t>
            </a:r>
            <a:endParaRPr lang="fr-CA" sz="2400" smtClean="0"/>
          </a:p>
          <a:p>
            <a:r>
              <a:rPr lang="fr-FR" sz="2400" smtClean="0"/>
              <a:t>le DG de la TDM S.A.,</a:t>
            </a:r>
            <a:endParaRPr lang="fr-CA" sz="2400" smtClean="0"/>
          </a:p>
          <a:p>
            <a:r>
              <a:rPr lang="fr-FR" sz="2400" smtClean="0"/>
              <a:t>le DG de Mattel,</a:t>
            </a:r>
            <a:endParaRPr lang="fr-CA" sz="2400" smtClean="0"/>
          </a:p>
          <a:p>
            <a:r>
              <a:rPr lang="fr-FR" sz="2400" smtClean="0"/>
              <a:t>le DG de Mauritel,</a:t>
            </a:r>
            <a:endParaRPr lang="fr-CA" sz="2400" smtClean="0"/>
          </a:p>
          <a:p>
            <a:r>
              <a:rPr lang="fr-FR" sz="2400" smtClean="0"/>
              <a:t>le DG de Chinguitel,</a:t>
            </a:r>
            <a:endParaRPr lang="fr-CA" sz="2400" smtClean="0"/>
          </a:p>
          <a:p>
            <a:r>
              <a:rPr lang="fr-FR" sz="2400" smtClean="0"/>
              <a:t>un Représentant des Télévisions privées,</a:t>
            </a:r>
            <a:endParaRPr lang="fr-CA" sz="2400" smtClean="0"/>
          </a:p>
          <a:p>
            <a:r>
              <a:rPr lang="fr-FR" sz="2400" smtClean="0"/>
              <a:t>un Représentant des Radios privées.</a:t>
            </a:r>
            <a:endParaRPr lang="fr-CA" sz="2400" smtClean="0"/>
          </a:p>
          <a:p>
            <a:endParaRPr lang="fr-CA" smtClean="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re 1"/>
          <p:cNvSpPr>
            <a:spLocks noGrp="1"/>
          </p:cNvSpPr>
          <p:nvPr>
            <p:ph type="title"/>
          </p:nvPr>
        </p:nvSpPr>
        <p:spPr>
          <a:xfrm>
            <a:off x="468313" y="549275"/>
            <a:ext cx="8229600" cy="431800"/>
          </a:xfrm>
        </p:spPr>
        <p:txBody>
          <a:bodyPr/>
          <a:lstStyle/>
          <a:p>
            <a:r>
              <a:rPr lang="en-CA" sz="3600" b="1" smtClean="0"/>
              <a:t>MISSION ASSIGNEE AU COMITE NATIONAL </a:t>
            </a:r>
            <a:endParaRPr lang="fr-CA" sz="3600" b="1" smtClean="0"/>
          </a:p>
        </p:txBody>
      </p:sp>
      <p:sp>
        <p:nvSpPr>
          <p:cNvPr id="8195" name="Espace réservé du contenu 2"/>
          <p:cNvSpPr>
            <a:spLocks noGrp="1"/>
          </p:cNvSpPr>
          <p:nvPr>
            <p:ph idx="1"/>
          </p:nvPr>
        </p:nvSpPr>
        <p:spPr>
          <a:xfrm>
            <a:off x="0" y="908050"/>
            <a:ext cx="9144000" cy="5761038"/>
          </a:xfrm>
        </p:spPr>
        <p:txBody>
          <a:bodyPr/>
          <a:lstStyle/>
          <a:p>
            <a:r>
              <a:rPr lang="fr-FR" sz="2400" smtClean="0"/>
              <a:t>Assurer la numérisation de la radiodiffusion terrestre ainsi que l’extinction des signaux analogiques ;</a:t>
            </a:r>
            <a:endParaRPr lang="fr-CA" sz="2400" smtClean="0"/>
          </a:p>
          <a:p>
            <a:r>
              <a:rPr lang="fr-FR" sz="2400" smtClean="0"/>
              <a:t>Elaborer le cadre juridique du passage à la TNT afin que soient garantis les droits de tous les acteurs et le principe de la continuité du service public ;</a:t>
            </a:r>
            <a:endParaRPr lang="fr-CA" sz="2400" smtClean="0"/>
          </a:p>
          <a:p>
            <a:r>
              <a:rPr lang="fr-FR" sz="2400" smtClean="0"/>
              <a:t>Adapter le cadre législatif et réglementaire du secteur de l’Audiovisuel au contexte de la Convergence et de la TNT; </a:t>
            </a:r>
          </a:p>
          <a:p>
            <a:r>
              <a:rPr lang="fr-FR" sz="2400" smtClean="0"/>
              <a:t>Elaborer un chronogramme du passage à la TNT ;</a:t>
            </a:r>
            <a:endParaRPr lang="fr-CA" sz="2400" smtClean="0"/>
          </a:p>
          <a:p>
            <a:r>
              <a:rPr lang="fr-FR" sz="2400" smtClean="0"/>
              <a:t>Identifier les actions à mener pour accompagner les populations dans ce passage au numérique sur le plan technique et financier ; </a:t>
            </a:r>
            <a:endParaRPr lang="fr-CA" sz="2400" smtClean="0"/>
          </a:p>
          <a:p>
            <a:r>
              <a:rPr lang="fr-FR" sz="2400" smtClean="0"/>
              <a:t>Elaborer une stratégie pour l’utilisation du dividende numérique;</a:t>
            </a:r>
            <a:endParaRPr lang="fr-CA" sz="2400" smtClean="0"/>
          </a:p>
          <a:p>
            <a:r>
              <a:rPr lang="fr-FR" sz="2400" smtClean="0"/>
              <a:t>Assurer une large campagne de communication, d’information et de sensibilisation des populations sur la transition vers le numérique. </a:t>
            </a:r>
            <a:endParaRPr lang="fr-CA" sz="2400" smtClean="0"/>
          </a:p>
          <a:p>
            <a:endParaRPr lang="fr-CA" smtClean="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re 1"/>
          <p:cNvSpPr>
            <a:spLocks noGrp="1"/>
          </p:cNvSpPr>
          <p:nvPr>
            <p:ph type="title"/>
          </p:nvPr>
        </p:nvSpPr>
        <p:spPr>
          <a:xfrm>
            <a:off x="457200" y="704850"/>
            <a:ext cx="8229600" cy="563563"/>
          </a:xfrm>
        </p:spPr>
        <p:txBody>
          <a:bodyPr/>
          <a:lstStyle/>
          <a:p>
            <a:pPr algn="ctr"/>
            <a:r>
              <a:rPr lang="en-CA" sz="3600" b="1" smtClean="0"/>
              <a:t>LES SOUS COMMISSIONS SPECIALISEES</a:t>
            </a:r>
            <a:endParaRPr lang="fr-CA" sz="3600" b="1" smtClean="0"/>
          </a:p>
        </p:txBody>
      </p:sp>
      <p:sp>
        <p:nvSpPr>
          <p:cNvPr id="9219" name="Espace réservé du contenu 2"/>
          <p:cNvSpPr>
            <a:spLocks noGrp="1"/>
          </p:cNvSpPr>
          <p:nvPr>
            <p:ph idx="1"/>
          </p:nvPr>
        </p:nvSpPr>
        <p:spPr>
          <a:xfrm>
            <a:off x="457200" y="1484313"/>
            <a:ext cx="8229600" cy="4840287"/>
          </a:xfrm>
        </p:spPr>
        <p:txBody>
          <a:bodyPr/>
          <a:lstStyle/>
          <a:p>
            <a:r>
              <a:rPr lang="fr-FR" sz="2800" smtClean="0"/>
              <a:t>Le </a:t>
            </a:r>
            <a:r>
              <a:rPr lang="fr-FR" sz="2800" b="1" smtClean="0"/>
              <a:t>« Comité National pour la Migration de l’Audiovisuel Analogique vers le Numérique</a:t>
            </a:r>
            <a:r>
              <a:rPr lang="fr-FR" sz="2800" smtClean="0"/>
              <a:t> » comprend quatre sous commissions spécialisées:</a:t>
            </a:r>
          </a:p>
          <a:p>
            <a:pPr>
              <a:buFont typeface="Wingdings 2" pitchFamily="18" charset="2"/>
              <a:buNone/>
            </a:pPr>
            <a:endParaRPr lang="fr-FR" sz="2800" smtClean="0"/>
          </a:p>
          <a:p>
            <a:r>
              <a:rPr lang="fr-FR" sz="2800" smtClean="0"/>
              <a:t>une  sous-commission juridique;</a:t>
            </a:r>
          </a:p>
          <a:p>
            <a:r>
              <a:rPr lang="fr-FR" sz="2800" smtClean="0"/>
              <a:t>une sous-commission « Normes et Standards;</a:t>
            </a:r>
          </a:p>
          <a:p>
            <a:r>
              <a:rPr lang="fr-FR" sz="2800" smtClean="0"/>
              <a:t>une sous-commission « Dividende numérique »; </a:t>
            </a:r>
          </a:p>
          <a:p>
            <a:r>
              <a:rPr lang="fr-FR" sz="2800" smtClean="0"/>
              <a:t>une sous-commission « Communication, Information et Sensibilisation ».</a:t>
            </a:r>
            <a:endParaRPr lang="fr-CA" sz="2800" smtClean="0"/>
          </a:p>
          <a:p>
            <a:endParaRPr lang="fr-CA" smtClean="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re 1"/>
          <p:cNvSpPr>
            <a:spLocks noGrp="1"/>
          </p:cNvSpPr>
          <p:nvPr>
            <p:ph type="title"/>
          </p:nvPr>
        </p:nvSpPr>
        <p:spPr>
          <a:xfrm>
            <a:off x="457200" y="1268413"/>
            <a:ext cx="8229600" cy="2305050"/>
          </a:xfrm>
        </p:spPr>
        <p:txBody>
          <a:bodyPr/>
          <a:lstStyle/>
          <a:p>
            <a:pPr algn="ctr"/>
            <a:r>
              <a:rPr lang="en-CA" sz="4400" b="1" smtClean="0"/>
              <a:t>PRESENTATION DE LA TELEDIFFUSION DE MAURITANIE</a:t>
            </a:r>
            <a:endParaRPr lang="fr-CA" sz="4400" b="1" smtClean="0"/>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Diagramme 9"/>
          <p:cNvGraphicFramePr/>
          <p:nvPr/>
        </p:nvGraphicFramePr>
        <p:xfrm>
          <a:off x="323528" y="908720"/>
          <a:ext cx="8640961" cy="61493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1267" name="Image 2"/>
          <p:cNvPicPr>
            <a:picLocks noChangeAspect="1" noChangeArrowheads="1"/>
          </p:cNvPicPr>
          <p:nvPr/>
        </p:nvPicPr>
        <p:blipFill>
          <a:blip r:embed="rId7" cstate="print"/>
          <a:srcRect/>
          <a:stretch>
            <a:fillRect/>
          </a:stretch>
        </p:blipFill>
        <p:spPr bwMode="auto">
          <a:xfrm>
            <a:off x="0" y="0"/>
            <a:ext cx="646113" cy="487363"/>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ébit">
  <a:themeElements>
    <a:clrScheme name="Débit">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Débit">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Débit">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3996</TotalTime>
  <Words>693</Words>
  <Application>Microsoft Office PowerPoint</Application>
  <PresentationFormat>Affichage à l'écran (4:3)</PresentationFormat>
  <Paragraphs>109</Paragraphs>
  <Slides>17</Slides>
  <Notes>0</Notes>
  <HiddenSlides>0</HiddenSlides>
  <MMClips>0</MMClips>
  <ScaleCrop>false</ScaleCrop>
  <HeadingPairs>
    <vt:vector size="4" baseType="variant">
      <vt:variant>
        <vt:lpstr>Thème</vt:lpstr>
      </vt:variant>
      <vt:variant>
        <vt:i4>1</vt:i4>
      </vt:variant>
      <vt:variant>
        <vt:lpstr>Titres des diapositives</vt:lpstr>
      </vt:variant>
      <vt:variant>
        <vt:i4>17</vt:i4>
      </vt:variant>
    </vt:vector>
  </HeadingPairs>
  <TitlesOfParts>
    <vt:vector size="18" baseType="lpstr">
      <vt:lpstr>Débit</vt:lpstr>
      <vt:lpstr>Diapositive 1</vt:lpstr>
      <vt:lpstr>BREF APPERCU SUR L’HISTORIQUE DU PAYSAGE AUDIOVISUEL MAURITANIEN</vt:lpstr>
      <vt:lpstr>Diapositive 3</vt:lpstr>
      <vt:lpstr>Diapositive 4</vt:lpstr>
      <vt:lpstr>Diapositive 5</vt:lpstr>
      <vt:lpstr>MISSION ASSIGNEE AU COMITE NATIONAL </vt:lpstr>
      <vt:lpstr>LES SOUS COMMISSIONS SPECIALISEES</vt:lpstr>
      <vt:lpstr>PRESENTATION DE LA TELEDIFFUSION DE MAURITANIE</vt:lpstr>
      <vt:lpstr>Diapositive 9</vt:lpstr>
      <vt:lpstr>Diapositive 10</vt:lpstr>
      <vt:lpstr>Diapositive 11</vt:lpstr>
      <vt:lpstr>Diapositive 12</vt:lpstr>
      <vt:lpstr>Diapositive 13</vt:lpstr>
      <vt:lpstr>FAITS MARQUANTS DU PAYSAGE AUDIOVISUEL MAURITANIEN</vt:lpstr>
      <vt:lpstr>PERFORMANCES DE L’AUDIOVISUEL NUMERIQUE</vt:lpstr>
      <vt:lpstr>Diapositive 16</vt:lpstr>
      <vt:lpstr>Diapositive 17</vt:lpstr>
    </vt:vector>
  </TitlesOfParts>
  <Company>RM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ETAT DES LIEUX DU FONCTIONNEMENT DE RADIO MAURITANIE</dc:title>
  <dc:creator>El Hadj</dc:creator>
  <cp:lastModifiedBy>HP</cp:lastModifiedBy>
  <cp:revision>416</cp:revision>
  <dcterms:created xsi:type="dcterms:W3CDTF">2008-03-27T15:26:11Z</dcterms:created>
  <dcterms:modified xsi:type="dcterms:W3CDTF">2013-05-15T09:36:09Z</dcterms:modified>
</cp:coreProperties>
</file>