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37" r:id="rId2"/>
    <p:sldMasterId id="2147483738" r:id="rId3"/>
  </p:sldMasterIdLst>
  <p:notesMasterIdLst>
    <p:notesMasterId r:id="rId21"/>
  </p:notesMasterIdLst>
  <p:handoutMasterIdLst>
    <p:handoutMasterId r:id="rId22"/>
  </p:handoutMasterIdLst>
  <p:sldIdLst>
    <p:sldId id="525" r:id="rId4"/>
    <p:sldId id="565" r:id="rId5"/>
    <p:sldId id="566" r:id="rId6"/>
    <p:sldId id="568" r:id="rId7"/>
    <p:sldId id="569" r:id="rId8"/>
    <p:sldId id="570" r:id="rId9"/>
    <p:sldId id="572" r:id="rId10"/>
    <p:sldId id="571" r:id="rId11"/>
    <p:sldId id="573" r:id="rId12"/>
    <p:sldId id="574" r:id="rId13"/>
    <p:sldId id="575" r:id="rId14"/>
    <p:sldId id="581" r:id="rId15"/>
    <p:sldId id="580" r:id="rId16"/>
    <p:sldId id="582" r:id="rId17"/>
    <p:sldId id="584" r:id="rId18"/>
    <p:sldId id="587" r:id="rId19"/>
    <p:sldId id="588" r:id="rId20"/>
  </p:sldIdLst>
  <p:sldSz cx="9144000" cy="6858000" type="screen4x3"/>
  <p:notesSz cx="6669088" cy="9926638"/>
  <p:defaultTextStyle>
    <a:defPPr>
      <a:defRPr lang="fr-FR"/>
    </a:defPPr>
    <a:lvl1pPr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66CC"/>
    <a:srgbClr val="ED1C25"/>
    <a:srgbClr val="E60005"/>
    <a:srgbClr val="0071BC"/>
    <a:srgbClr val="6D6E71"/>
    <a:srgbClr val="CD0921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112" d="100"/>
          <a:sy n="112" d="100"/>
        </p:scale>
        <p:origin x="-744" y="-240"/>
      </p:cViewPr>
      <p:guideLst>
        <p:guide orient="horz" pos="346"/>
        <p:guide orient="horz" pos="4110"/>
        <p:guide orient="horz" pos="28"/>
        <p:guide orient="horz" pos="2478"/>
        <p:guide orient="horz" pos="3294"/>
        <p:guide pos="295"/>
        <p:guide pos="5511"/>
        <p:guide pos="2608"/>
        <p:guide pos="3969"/>
        <p:guide pos="3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7" d="100"/>
          <a:sy n="57" d="100"/>
        </p:scale>
        <p:origin x="-1190" y="-101"/>
      </p:cViewPr>
      <p:guideLst>
        <p:guide orient="horz" pos="3126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4877CD76-758E-4F29-9990-AE1C3E8667E6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7E0C5B6B-E673-4EFE-9814-8548AC21CF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B25A6285-A220-4D3F-9E8D-A14DC9920B31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854075" y="744538"/>
            <a:ext cx="4964113" cy="3722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32" tIns="45716" rIns="91432" bIns="45716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1" rIns="91401" bIns="4570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CC08ED32-E8D6-4994-9E41-82717C8979F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16912-BC00-4C54-BAAF-8298744EFF6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E020-E9FD-4A54-9618-3E72780E5829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4E1CE-E8F8-4FFF-BA6A-F748A94C8893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2C5D3-A62A-4F53-ACD9-623A5526CA7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6745-1634-48B5-8C43-A8B7666CA87C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FB803-1BC0-4F37-B12F-744D78DFC48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2772E-46E5-41C9-BCB0-D66F9FFC40C6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BD067-E42A-49B7-8565-F63584ADFA0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DAC98-EDBE-4DBB-AC2A-5290FD26CB72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56881-47DD-4F69-9EC1-5C4F3C572DC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C9B1E-BD6E-4E21-B8DC-77A2C952CA8F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E6BFC-AB4F-4A61-B5B6-B9F5CF4CD22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42A66-C938-4050-9939-5EE0F52F4713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AB90A-F98E-4AA6-971C-73EDD870FFE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3CDCA-CAC7-45F4-982E-5ADB8F7E0DEE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F5E98-0A9D-43EE-AB26-ED48DC73C4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0631A-19E2-4394-943B-9FB88E16D6FE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CDD33-863B-422C-BD38-670B07D7DC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93144-14C5-4989-A5EC-BBF0DF8159FA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CBB8D-13E5-40E7-BD09-51F3D9BD272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BFB33-A8D3-4A20-A04B-4368FA231463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926E9-D57D-49C8-A95A-9F60F07201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09342-A25D-4E8C-BDB0-2802C368DCC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514CA-8F3F-48B0-B906-1071CBA03A27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5AECC-A220-4259-96CF-807EA6E5B986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3C299-C8C9-4C9C-BCA4-D6219A05519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68281-7444-4EE7-9372-9C98E5C4B382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C1780-FC83-4B1F-A21E-35F843A6063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53297-C55F-408E-BF06-6269E44088A1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8C99D-6253-464D-856F-95EE5653838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54449-BB3E-47F5-A6BA-C856453AA0A6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ED9A7-6CF0-434C-9F4E-A34EC59ED33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6C134-1AC9-4647-9A3D-2F6B89A1A70D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88E5E-C1A9-47EC-B4C4-77043571E2C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2261E-9199-44A4-9FBD-3F5932810815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07390-CC8F-47EF-8673-D11E7786F7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FD5FA-7FDE-4EBD-86C1-9E1160CB8BB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E3512-ED4C-40AF-8D1E-A5D8E83880D5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9843F9-0C37-46FE-A97E-2D5B60A230C8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45C40-00C8-46EC-ADC9-823CC57B193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2CA3A-7830-4767-9C4A-7A83CA352D4B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78462-8AD0-4D4B-A0E7-33419584F26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CA1EF-BA62-4745-AE1B-557EDF9A7C87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4A803-CA42-47C7-91D1-7987A1E8CD2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3A9DF-63B6-48CA-A4C5-7E9763067C7E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78E71-FDB3-4B13-91C9-D428435D8FE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3D6AC-C6C8-4E6A-99D0-1D6712C3DFE9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A519C-7340-460C-8878-0282CB0A715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6720C-92F3-4F2B-9392-20BFF9F38E15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C1AA2-E824-4FD6-8017-5648E5D26CC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0"/>
            <a:r>
              <a:rPr lang="fr-FR" smtClean="0"/>
              <a:t>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132138" y="624522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200"/>
              </a:lnSpc>
              <a:defRPr sz="1000">
                <a:solidFill>
                  <a:srgbClr val="000000"/>
                </a:solidFill>
                <a:latin typeface="Adesso-Normal" charset="0"/>
              </a:defRPr>
            </a:lvl1pPr>
          </a:lstStyle>
          <a:p>
            <a:pPr>
              <a:defRPr/>
            </a:pPr>
            <a:fld id="{D6CE9A37-4F08-426F-808A-F67F9BFCDF1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2053" name="Image 11" descr="Image 3.jp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8316913" y="5894388"/>
            <a:ext cx="7302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61963" y="64277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CEAECF7-8C11-43F9-9096-33B269D8477C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1031" name="Text Box 11"/>
          <p:cNvSpPr txBox="1">
            <a:spLocks noChangeArrowheads="1"/>
          </p:cNvSpPr>
          <p:nvPr userDrawn="1"/>
        </p:nvSpPr>
        <p:spPr bwMode="auto">
          <a:xfrm>
            <a:off x="8172450" y="6345238"/>
            <a:ext cx="1081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sz="1000" b="1" smtClean="0"/>
              <a:t>MAE – CFI    août 2012</a:t>
            </a:r>
          </a:p>
        </p:txBody>
      </p:sp>
      <p:grpSp>
        <p:nvGrpSpPr>
          <p:cNvPr id="2056" name="Group 25"/>
          <p:cNvGrpSpPr>
            <a:grpSpLocks/>
          </p:cNvGrpSpPr>
          <p:nvPr userDrawn="1"/>
        </p:nvGrpSpPr>
        <p:grpSpPr bwMode="auto">
          <a:xfrm>
            <a:off x="8027988" y="95250"/>
            <a:ext cx="1300162" cy="596900"/>
            <a:chOff x="1020" y="785"/>
            <a:chExt cx="819" cy="376"/>
          </a:xfrm>
        </p:grpSpPr>
        <p:pic>
          <p:nvPicPr>
            <p:cNvPr id="2057" name="Picture 26" descr="ANd9GcR-uckRehYRK4VH-hl_lhFJPk34juey0pkgRRKmxQTXa17d4j5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56" y="785"/>
              <a:ext cx="499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" name="Text Box 27"/>
            <p:cNvSpPr txBox="1">
              <a:spLocks noChangeArrowheads="1"/>
            </p:cNvSpPr>
            <p:nvPr/>
          </p:nvSpPr>
          <p:spPr bwMode="auto">
            <a:xfrm>
              <a:off x="1020" y="1026"/>
              <a:ext cx="819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fr-FR" sz="800" smtClean="0">
                  <a:latin typeface="Times New Roman" pitchFamily="18" charset="0"/>
                </a:rPr>
                <a:t>République du Tchad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</p:sldLayoutIdLst>
  <p:hf hdr="0" ftr="0" dt="0"/>
  <p:txStyles>
    <p:titleStyle>
      <a:lvl1pPr algn="l" defTabSz="457200" rtl="0" eaLnBrk="0" fontAlgn="base" hangingPunct="0">
        <a:lnSpc>
          <a:spcPts val="3750"/>
        </a:lnSpc>
        <a:spcBef>
          <a:spcPct val="0"/>
        </a:spcBef>
        <a:spcAft>
          <a:spcPct val="0"/>
        </a:spcAft>
        <a:defRPr sz="3500" kern="1200">
          <a:solidFill>
            <a:srgbClr val="0071BC"/>
          </a:solidFill>
          <a:latin typeface="Adesso"/>
          <a:ea typeface="ＭＳ Ｐゴシック" charset="-128"/>
          <a:cs typeface="ＭＳ Ｐゴシック" charset="-128"/>
        </a:defRPr>
      </a:lvl1pPr>
      <a:lvl2pPr algn="l" defTabSz="457200" rtl="0" eaLnBrk="0" fontAlgn="base" hangingPunct="0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  <a:ea typeface="ＭＳ Ｐゴシック" charset="-128"/>
          <a:cs typeface="ＭＳ Ｐゴシック" charset="-128"/>
        </a:defRPr>
      </a:lvl2pPr>
      <a:lvl3pPr algn="l" defTabSz="457200" rtl="0" eaLnBrk="0" fontAlgn="base" hangingPunct="0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  <a:ea typeface="ＭＳ Ｐゴシック" charset="-128"/>
          <a:cs typeface="ＭＳ Ｐゴシック" charset="-128"/>
        </a:defRPr>
      </a:lvl3pPr>
      <a:lvl4pPr algn="l" defTabSz="457200" rtl="0" eaLnBrk="0" fontAlgn="base" hangingPunct="0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  <a:ea typeface="ＭＳ Ｐゴシック" charset="-128"/>
          <a:cs typeface="ＭＳ Ｐゴシック" charset="-128"/>
        </a:defRPr>
      </a:lvl4pPr>
      <a:lvl5pPr algn="l" defTabSz="457200" rtl="0" eaLnBrk="0" fontAlgn="base" hangingPunct="0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  <a:ea typeface="ＭＳ Ｐゴシック" charset="-128"/>
          <a:cs typeface="ＭＳ Ｐゴシック" charset="-128"/>
        </a:defRPr>
      </a:lvl5pPr>
      <a:lvl6pPr marL="457200" algn="l" defTabSz="457200" rtl="0" fontAlgn="base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</a:defRPr>
      </a:lvl6pPr>
      <a:lvl7pPr marL="914400" algn="l" defTabSz="457200" rtl="0" fontAlgn="base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</a:defRPr>
      </a:lvl7pPr>
      <a:lvl8pPr marL="1371600" algn="l" defTabSz="457200" rtl="0" fontAlgn="base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</a:defRPr>
      </a:lvl8pPr>
      <a:lvl9pPr marL="1828800" algn="l" defTabSz="457200" rtl="0" fontAlgn="base">
        <a:lnSpc>
          <a:spcPts val="3750"/>
        </a:lnSpc>
        <a:spcBef>
          <a:spcPct val="0"/>
        </a:spcBef>
        <a:spcAft>
          <a:spcPct val="0"/>
        </a:spcAft>
        <a:defRPr sz="3500">
          <a:solidFill>
            <a:srgbClr val="0071BC"/>
          </a:solidFill>
          <a:latin typeface="Adesso" pitchFamily="2" charset="0"/>
        </a:defRPr>
      </a:lvl9pPr>
    </p:titleStyle>
    <p:bodyStyle>
      <a:lvl1pPr marL="342900" indent="-342900" algn="l" defTabSz="457200" rtl="0" eaLnBrk="0" fontAlgn="base" hangingPunct="0">
        <a:lnSpc>
          <a:spcPts val="375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rgbClr val="CD0921"/>
          </a:solidFill>
          <a:latin typeface="Adesso-Normal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/>
            </a:lvl1pPr>
          </a:lstStyle>
          <a:p>
            <a:pPr>
              <a:defRPr/>
            </a:pPr>
            <a:fld id="{DF6388C4-B55C-45AB-B650-56B55D164D38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F6E1098B-339C-4F0A-B2E3-F363299BC22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/>
            </a:lvl1pPr>
          </a:lstStyle>
          <a:p>
            <a:pPr>
              <a:defRPr/>
            </a:pPr>
            <a:fld id="{265A4F89-DC96-4795-8AD1-750C1DB1D835}" type="datetime1">
              <a:rPr lang="fr-FR"/>
              <a:pPr>
                <a:defRPr/>
              </a:pPr>
              <a:t>15/05/2013</a:t>
            </a:fld>
            <a:endParaRPr lang="fr-FR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ECD04962-EF7E-4AF0-8268-DBB16AAE201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jpe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xfrm>
            <a:off x="33528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B672AB0-928D-4D88-A42A-32183202095C}" type="slidenum">
              <a:rPr lang="fr-FR" smtClean="0"/>
              <a:pPr/>
              <a:t>1</a:t>
            </a:fld>
            <a:endParaRPr lang="fr-FR" smtClean="0"/>
          </a:p>
        </p:txBody>
      </p:sp>
      <p:pic>
        <p:nvPicPr>
          <p:cNvPr id="5123" name="Picture 5" descr="fond-te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266133" y="-171400"/>
            <a:ext cx="9518654" cy="7056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24" name="Rectangle 9"/>
          <p:cNvSpPr>
            <a:spLocks/>
          </p:cNvSpPr>
          <p:nvPr/>
        </p:nvSpPr>
        <p:spPr bwMode="auto">
          <a:xfrm>
            <a:off x="152400" y="4333875"/>
            <a:ext cx="853281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3750"/>
              </a:lnSpc>
              <a:spcBef>
                <a:spcPct val="20000"/>
              </a:spcBef>
              <a:buFont typeface="Arial" pitchFamily="34" charset="0"/>
              <a:buNone/>
            </a:pPr>
            <a:endParaRPr lang="fr-FR" sz="2000">
              <a:solidFill>
                <a:srgbClr val="ED1C25"/>
              </a:solidFill>
            </a:endParaRPr>
          </a:p>
        </p:txBody>
      </p:sp>
      <p:sp>
        <p:nvSpPr>
          <p:cNvPr id="5125" name="ZoneTexte 7"/>
          <p:cNvSpPr txBox="1">
            <a:spLocks noChangeArrowheads="1"/>
          </p:cNvSpPr>
          <p:nvPr/>
        </p:nvSpPr>
        <p:spPr bwMode="auto">
          <a:xfrm>
            <a:off x="1123950" y="2708275"/>
            <a:ext cx="672941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Enjeux et Perspectives de la TNT</a:t>
            </a:r>
          </a:p>
          <a:p>
            <a:pPr>
              <a:lnSpc>
                <a:spcPct val="120000"/>
              </a:lnSpc>
            </a:pPr>
            <a:r>
              <a:rPr lang="fr-FR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2013-2015 </a:t>
            </a:r>
          </a:p>
        </p:txBody>
      </p:sp>
      <p:sp>
        <p:nvSpPr>
          <p:cNvPr id="5126" name="Text Box 11"/>
          <p:cNvSpPr txBox="1">
            <a:spLocks noChangeArrowheads="1"/>
          </p:cNvSpPr>
          <p:nvPr/>
        </p:nvSpPr>
        <p:spPr bwMode="auto">
          <a:xfrm>
            <a:off x="3995738" y="5734050"/>
            <a:ext cx="1223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400" b="1">
                <a:latin typeface="Times New Roman" pitchFamily="18" charset="0"/>
                <a:cs typeface="Times New Roman" pitchFamily="18" charset="0"/>
              </a:rPr>
              <a:t>MAE – CFI    Mars 2013</a:t>
            </a:r>
          </a:p>
        </p:txBody>
      </p:sp>
      <p:sp>
        <p:nvSpPr>
          <p:cNvPr id="5127" name="Text Box 15"/>
          <p:cNvSpPr txBox="1">
            <a:spLocks noChangeArrowheads="1"/>
          </p:cNvSpPr>
          <p:nvPr/>
        </p:nvSpPr>
        <p:spPr bwMode="auto">
          <a:xfrm>
            <a:off x="1692275" y="1673225"/>
            <a:ext cx="1439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512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6738" y="904875"/>
            <a:ext cx="11509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Image 1" descr="index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784225"/>
            <a:ext cx="18716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4. TNT : véritable enjeu politique</a:t>
            </a:r>
          </a:p>
        </p:txBody>
      </p:sp>
      <p:sp>
        <p:nvSpPr>
          <p:cNvPr id="13315" name="Rectangle 9"/>
          <p:cNvSpPr>
            <a:spLocks noChangeArrowheads="1"/>
          </p:cNvSpPr>
          <p:nvPr/>
        </p:nvSpPr>
        <p:spPr bwMode="auto">
          <a:xfrm>
            <a:off x="7575550" y="7477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3316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9375" y="5516563"/>
            <a:ext cx="13160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Oval 8"/>
          <p:cNvSpPr>
            <a:spLocks noChangeArrowheads="1"/>
          </p:cNvSpPr>
          <p:nvPr/>
        </p:nvSpPr>
        <p:spPr bwMode="auto">
          <a:xfrm>
            <a:off x="3419475" y="1628775"/>
            <a:ext cx="1657350" cy="1008063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fr-FR" sz="1200" b="1">
                <a:solidFill>
                  <a:schemeClr val="bg1"/>
                </a:solidFill>
              </a:rPr>
              <a:t>France</a:t>
            </a:r>
          </a:p>
          <a:p>
            <a:r>
              <a:rPr lang="fr-FR" sz="1200" b="1">
                <a:solidFill>
                  <a:schemeClr val="bg1"/>
                </a:solidFill>
              </a:rPr>
              <a:t>Grande-Bretagne</a:t>
            </a:r>
          </a:p>
          <a:p>
            <a:r>
              <a:rPr lang="fr-FR" sz="1200" b="1">
                <a:solidFill>
                  <a:schemeClr val="bg1"/>
                </a:solidFill>
              </a:rPr>
              <a:t>Italie</a:t>
            </a:r>
          </a:p>
          <a:p>
            <a:r>
              <a:rPr lang="fr-FR" sz="1200" b="1">
                <a:solidFill>
                  <a:schemeClr val="bg1"/>
                </a:solidFill>
              </a:rPr>
              <a:t>Espagne</a:t>
            </a:r>
          </a:p>
        </p:txBody>
      </p:sp>
      <p:sp>
        <p:nvSpPr>
          <p:cNvPr id="13318" name="Oval 9"/>
          <p:cNvSpPr>
            <a:spLocks noChangeArrowheads="1"/>
          </p:cNvSpPr>
          <p:nvPr/>
        </p:nvSpPr>
        <p:spPr bwMode="auto">
          <a:xfrm>
            <a:off x="5867400" y="1628775"/>
            <a:ext cx="1657350" cy="1008063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400" b="1">
              <a:solidFill>
                <a:schemeClr val="bg1"/>
              </a:solidFill>
            </a:endParaRPr>
          </a:p>
          <a:p>
            <a:r>
              <a:rPr lang="fr-FR" sz="1400" b="1">
                <a:solidFill>
                  <a:schemeClr val="bg1"/>
                </a:solidFill>
              </a:rPr>
              <a:t>Canada</a:t>
            </a:r>
          </a:p>
          <a:p>
            <a:endParaRPr lang="fr-FR"/>
          </a:p>
        </p:txBody>
      </p:sp>
      <p:sp>
        <p:nvSpPr>
          <p:cNvPr id="13319" name="Oval 10"/>
          <p:cNvSpPr>
            <a:spLocks noChangeArrowheads="1"/>
          </p:cNvSpPr>
          <p:nvPr/>
        </p:nvSpPr>
        <p:spPr bwMode="auto">
          <a:xfrm>
            <a:off x="998538" y="1628775"/>
            <a:ext cx="1657350" cy="1008063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200" b="1">
              <a:solidFill>
                <a:schemeClr val="bg1"/>
              </a:solidFill>
            </a:endParaRPr>
          </a:p>
          <a:p>
            <a:r>
              <a:rPr lang="fr-FR" sz="1400" b="1">
                <a:solidFill>
                  <a:schemeClr val="bg1"/>
                </a:solidFill>
              </a:rPr>
              <a:t>USA</a:t>
            </a:r>
          </a:p>
          <a:p>
            <a:r>
              <a:rPr lang="fr-FR" sz="1400" b="1">
                <a:solidFill>
                  <a:schemeClr val="bg1"/>
                </a:solidFill>
              </a:rPr>
              <a:t>Japon</a:t>
            </a:r>
          </a:p>
          <a:p>
            <a:r>
              <a:rPr lang="fr-FR" sz="1400" b="1">
                <a:solidFill>
                  <a:schemeClr val="bg1"/>
                </a:solidFill>
              </a:rPr>
              <a:t>Allemagne</a:t>
            </a:r>
          </a:p>
          <a:p>
            <a:endParaRPr lang="fr-FR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717008" y="2780928"/>
            <a:ext cx="7347195" cy="60094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717008" y="3645024"/>
            <a:ext cx="7347195" cy="60094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717008" y="4509120"/>
            <a:ext cx="7347195" cy="60094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3323" name="Rectangle 2"/>
          <p:cNvSpPr>
            <a:spLocks noChangeArrowheads="1"/>
          </p:cNvSpPr>
          <p:nvPr/>
        </p:nvSpPr>
        <p:spPr bwMode="auto">
          <a:xfrm>
            <a:off x="1103313" y="4652963"/>
            <a:ext cx="61150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fr-FR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Tous dans une concertation internationale régionale</a:t>
            </a:r>
          </a:p>
        </p:txBody>
      </p:sp>
      <p:sp>
        <p:nvSpPr>
          <p:cNvPr id="13324" name="Rectangle 15"/>
          <p:cNvSpPr>
            <a:spLocks noChangeArrowheads="1"/>
          </p:cNvSpPr>
          <p:nvPr/>
        </p:nvSpPr>
        <p:spPr bwMode="auto">
          <a:xfrm>
            <a:off x="1049338" y="3789363"/>
            <a:ext cx="6138862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l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fr-FR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Tous accompagnés par « une commission nationale de transition »</a:t>
            </a:r>
          </a:p>
        </p:txBody>
      </p:sp>
      <p:sp>
        <p:nvSpPr>
          <p:cNvPr id="13325" name="Rectangle 16"/>
          <p:cNvSpPr>
            <a:spLocks noChangeArrowheads="1"/>
          </p:cNvSpPr>
          <p:nvPr/>
        </p:nvSpPr>
        <p:spPr bwMode="auto">
          <a:xfrm>
            <a:off x="1331913" y="2924175"/>
            <a:ext cx="5976937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l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fr-FR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Tous placés sous la responsabilité du Chef du Gouvernement</a:t>
            </a:r>
          </a:p>
        </p:txBody>
      </p:sp>
      <p:sp>
        <p:nvSpPr>
          <p:cNvPr id="13326" name="Rectangle 4"/>
          <p:cNvSpPr>
            <a:spLocks noChangeArrowheads="1"/>
          </p:cNvSpPr>
          <p:nvPr/>
        </p:nvSpPr>
        <p:spPr bwMode="auto">
          <a:xfrm>
            <a:off x="468313" y="668338"/>
            <a:ext cx="5183187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Des exemples de chantiers politiques nationaux</a:t>
            </a:r>
          </a:p>
        </p:txBody>
      </p:sp>
      <p:pic>
        <p:nvPicPr>
          <p:cNvPr id="133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8" name="Rectangle 1"/>
          <p:cNvSpPr>
            <a:spLocks noChangeArrowheads="1"/>
          </p:cNvSpPr>
          <p:nvPr/>
        </p:nvSpPr>
        <p:spPr bwMode="auto">
          <a:xfrm>
            <a:off x="6072188" y="62118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CONCLUSION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4340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4975"/>
            <a:ext cx="13160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1"/>
          <p:cNvSpPr>
            <a:spLocks noChangeArrowheads="1"/>
          </p:cNvSpPr>
          <p:nvPr/>
        </p:nvSpPr>
        <p:spPr bwMode="auto">
          <a:xfrm>
            <a:off x="0" y="908050"/>
            <a:ext cx="8489950" cy="743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lnSpc>
                <a:spcPct val="130000"/>
              </a:lnSpc>
            </a:pPr>
            <a:endParaRPr lang="fr-FR" sz="1600" u="sng">
              <a:solidFill>
                <a:srgbClr val="CD09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0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Objectif incontournable de la TV 100% Numérique :</a:t>
            </a:r>
          </a:p>
          <a:p>
            <a:pPr marL="342900" indent="-342900" algn="l">
              <a:lnSpc>
                <a:spcPct val="130000"/>
              </a:lnSpc>
            </a:pP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Construire un nouveau Paysage Audiovisuel National</a:t>
            </a:r>
          </a:p>
          <a:p>
            <a:pPr marL="342900" indent="-342900"/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342900" indent="-342900" algn="l">
              <a:lnSpc>
                <a:spcPct val="130000"/>
              </a:lnSpc>
              <a:buFontTx/>
              <a:buAutoNum type="arabicParenR"/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A la base la séparation des activités de diffusion et de fourniture de contenus</a:t>
            </a:r>
          </a:p>
          <a:p>
            <a:pPr marL="342900" indent="-342900" algn="l">
              <a:lnSpc>
                <a:spcPct val="130000"/>
              </a:lnSpc>
              <a:buFontTx/>
              <a:buAutoNum type="arabicParenR"/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En diminuant les coûts de diffusion et en augmentant le volume des productions nationales + co-productions</a:t>
            </a:r>
          </a:p>
          <a:p>
            <a:pPr marL="342900" indent="-342900" algn="l">
              <a:lnSpc>
                <a:spcPct val="130000"/>
              </a:lnSpc>
              <a:buFontTx/>
              <a:buAutoNum type="arabicParenR"/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En choisissant politiquement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</a:rPr>
              <a:t>offre TV proposée (infos locales, TV généralistes publiques, privées, chaînes thématiques, etc.)</a:t>
            </a:r>
          </a:p>
          <a:p>
            <a:pPr marL="342900" indent="-342900" algn="l">
              <a:lnSpc>
                <a:spcPct val="130000"/>
              </a:lnSpc>
              <a:buFontTx/>
              <a:buAutoNum type="arabicParenR"/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Sans exclure des accords internationaux de rediffusion</a:t>
            </a:r>
          </a:p>
          <a:p>
            <a:pPr marL="342900" indent="-342900" algn="l">
              <a:lnSpc>
                <a:spcPct val="130000"/>
              </a:lnSpc>
            </a:pPr>
            <a:endParaRPr lang="fr-FR" sz="1600">
              <a:solidFill>
                <a:srgbClr val="CD09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0000"/>
              </a:lnSpc>
            </a:pP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									</a:t>
            </a:r>
            <a:r>
              <a:rPr lang="fr-FR" sz="1600" b="1">
                <a:latin typeface="Times New Roman" pitchFamily="18" charset="0"/>
                <a:cs typeface="Times New Roman" pitchFamily="18" charset="0"/>
              </a:rPr>
              <a:t>Louis de BROISSIA</a:t>
            </a:r>
          </a:p>
          <a:p>
            <a:pPr marL="342900" indent="-342900"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									Ambassadeur de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</a:rPr>
              <a:t>Audiovisuel Extérieur de la France</a:t>
            </a:r>
          </a:p>
          <a:p>
            <a:pPr marL="342900" indent="-342900"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									Ancien Président de France Télé Numérique</a:t>
            </a:r>
          </a:p>
          <a:p>
            <a:pPr marL="342900" indent="-342900"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									Membre Honoraire du Parlement</a:t>
            </a:r>
          </a:p>
          <a:p>
            <a:pPr marL="342900" indent="-342900" algn="r">
              <a:lnSpc>
                <a:spcPct val="130000"/>
              </a:lnSpc>
            </a:pP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										</a:t>
            </a:r>
          </a:p>
          <a:p>
            <a:pPr marL="342900" indent="-342900" algn="l">
              <a:lnSpc>
                <a:spcPct val="130000"/>
              </a:lnSpc>
            </a:pPr>
            <a:endParaRPr lang="fr-FR" sz="1600" u="sng">
              <a:solidFill>
                <a:srgbClr val="CD09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130000"/>
              </a:lnSpc>
            </a:pPr>
            <a:endParaRPr lang="fr-FR" sz="1600" u="sng">
              <a:solidFill>
                <a:srgbClr val="CD0921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342900" indent="-342900"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marL="342900" indent="-342900" algn="just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342900" indent="-342900" algn="just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342900" indent="-342900"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6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30000"/>
              </a:lnSpc>
            </a:pPr>
            <a:r>
              <a:rPr lang="fr-FR" sz="16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342900" indent="-342900" algn="l">
              <a:spcBef>
                <a:spcPct val="50000"/>
              </a:spcBef>
            </a:pPr>
            <a:endParaRPr lang="fr-FR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1"/>
          <p:cNvSpPr>
            <a:spLocks noChangeArrowheads="1"/>
          </p:cNvSpPr>
          <p:nvPr/>
        </p:nvSpPr>
        <p:spPr bwMode="auto">
          <a:xfrm>
            <a:off x="6072188" y="621347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2500"/>
              </a:lnSpc>
            </a:pPr>
            <a:r>
              <a:rPr lang="fr-FR" sz="21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 </a:t>
            </a: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eaLnBrk="0" hangingPunct="0">
              <a:lnSpc>
                <a:spcPts val="25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a. Expérience française</a:t>
            </a:r>
          </a:p>
        </p:txBody>
      </p:sp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7575550" y="76676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7412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7414" name="Rectangle 1"/>
          <p:cNvSpPr>
            <a:spLocks noChangeArrowheads="1"/>
          </p:cNvSpPr>
          <p:nvPr/>
        </p:nvSpPr>
        <p:spPr bwMode="auto">
          <a:xfrm>
            <a:off x="571500" y="887413"/>
            <a:ext cx="7234238" cy="383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Les Chiffres</a:t>
            </a:r>
          </a:p>
          <a:p>
            <a:pPr algn="l">
              <a:lnSpc>
                <a:spcPct val="105000"/>
              </a:lnSpc>
            </a:pPr>
            <a:endParaRPr lang="fr-FR" sz="2000" b="1">
              <a:solidFill>
                <a:srgbClr val="CD0921"/>
              </a:solidFill>
              <a:latin typeface="Times" pitchFamily="2" charset="0"/>
            </a:endParaRPr>
          </a:p>
          <a:p>
            <a:pPr algn="l">
              <a:lnSpc>
                <a:spcPct val="105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</a:rPr>
              <a:t>     </a:t>
            </a:r>
            <a:endParaRPr lang="fr-FR" sz="1400" b="1">
              <a:latin typeface="Times" pitchFamily="2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" pitchFamily="2" charset="0"/>
              </a:rPr>
              <a:t>      </a:t>
            </a:r>
          </a:p>
          <a:p>
            <a:pPr algn="l">
              <a:lnSpc>
                <a:spcPct val="105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</a:rPr>
              <a:t>     </a:t>
            </a:r>
            <a:endParaRPr lang="fr-FR" sz="1600" b="1">
              <a:latin typeface="Times" pitchFamily="2" charset="0"/>
            </a:endParaRPr>
          </a:p>
          <a:p>
            <a:pPr algn="just">
              <a:lnSpc>
                <a:spcPct val="130000"/>
              </a:lnSpc>
            </a:pPr>
            <a:r>
              <a:rPr lang="fr-FR" sz="1600" b="1">
                <a:latin typeface="Times" pitchFamily="2" charset="0"/>
              </a:rPr>
              <a:t>      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" pitchFamily="2" charset="0"/>
            </a:endParaRPr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361950" y="887413"/>
            <a:ext cx="5543550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208213" y="1995488"/>
            <a:ext cx="4221163" cy="67468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208653" y="2810094"/>
            <a:ext cx="4221163" cy="67468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2243682" y="3767765"/>
            <a:ext cx="4221163" cy="67468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7419" name="Rectangle 2"/>
          <p:cNvSpPr>
            <a:spLocks noChangeArrowheads="1"/>
          </p:cNvSpPr>
          <p:nvPr/>
        </p:nvSpPr>
        <p:spPr bwMode="auto">
          <a:xfrm>
            <a:off x="1979613" y="2016125"/>
            <a:ext cx="4572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3500 émetteurs analogiques supprimés</a:t>
            </a:r>
          </a:p>
          <a:p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1626 émetteurs numériques en service</a:t>
            </a:r>
          </a:p>
        </p:txBody>
      </p:sp>
      <p:sp>
        <p:nvSpPr>
          <p:cNvPr id="17420" name="Rectangle 4"/>
          <p:cNvSpPr>
            <a:spLocks noChangeArrowheads="1"/>
          </p:cNvSpPr>
          <p:nvPr/>
        </p:nvSpPr>
        <p:spPr bwMode="auto">
          <a:xfrm>
            <a:off x="3792538" y="2887663"/>
            <a:ext cx="8620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22 Mois</a:t>
            </a:r>
          </a:p>
        </p:txBody>
      </p:sp>
      <p:sp>
        <p:nvSpPr>
          <p:cNvPr id="17421" name="Rectangle 5"/>
          <p:cNvSpPr>
            <a:spLocks noChangeArrowheads="1"/>
          </p:cNvSpPr>
          <p:nvPr/>
        </p:nvSpPr>
        <p:spPr bwMode="auto">
          <a:xfrm>
            <a:off x="3787775" y="3933825"/>
            <a:ext cx="1112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24 Régions</a:t>
            </a: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208653" y="4636381"/>
            <a:ext cx="4221163" cy="674687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7423" name="Rectangle 13"/>
          <p:cNvSpPr>
            <a:spLocks noChangeArrowheads="1"/>
          </p:cNvSpPr>
          <p:nvPr/>
        </p:nvSpPr>
        <p:spPr bwMode="auto">
          <a:xfrm>
            <a:off x="3032125" y="4713288"/>
            <a:ext cx="24352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lnSpc>
                <a:spcPct val="105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une télé 100% numérique</a:t>
            </a:r>
          </a:p>
        </p:txBody>
      </p:sp>
      <p:pic>
        <p:nvPicPr>
          <p:cNvPr id="174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5" name="Rectangle 1"/>
          <p:cNvSpPr>
            <a:spLocks noChangeArrowheads="1"/>
          </p:cNvSpPr>
          <p:nvPr/>
        </p:nvSpPr>
        <p:spPr bwMode="auto">
          <a:xfrm>
            <a:off x="6072188" y="621347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2500"/>
              </a:lnSpc>
            </a:pPr>
            <a:r>
              <a:rPr lang="fr-FR" sz="21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 </a:t>
            </a: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eaLnBrk="0" hangingPunct="0">
              <a:lnSpc>
                <a:spcPts val="25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a. Expérience française</a:t>
            </a:r>
          </a:p>
        </p:txBody>
      </p:sp>
      <p:sp>
        <p:nvSpPr>
          <p:cNvPr id="18435" name="Rectangle 9"/>
          <p:cNvSpPr>
            <a:spLocks noChangeArrowheads="1"/>
          </p:cNvSpPr>
          <p:nvPr/>
        </p:nvSpPr>
        <p:spPr bwMode="auto">
          <a:xfrm>
            <a:off x="7575550" y="76676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8436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4975"/>
            <a:ext cx="13160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8438" name="Rectangle 1"/>
          <p:cNvSpPr>
            <a:spLocks noChangeArrowheads="1"/>
          </p:cNvSpPr>
          <p:nvPr/>
        </p:nvSpPr>
        <p:spPr bwMode="auto">
          <a:xfrm>
            <a:off x="571500" y="887413"/>
            <a:ext cx="7234238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Un calendrier précis</a:t>
            </a:r>
          </a:p>
          <a:p>
            <a:pPr algn="l">
              <a:lnSpc>
                <a:spcPct val="105000"/>
              </a:lnSpc>
            </a:pPr>
            <a:endParaRPr lang="fr-FR" sz="2000" b="1">
              <a:solidFill>
                <a:srgbClr val="CD0921"/>
              </a:solidFill>
              <a:latin typeface="Times" pitchFamily="2" charset="0"/>
            </a:endParaRPr>
          </a:p>
          <a:p>
            <a:pPr algn="l">
              <a:lnSpc>
                <a:spcPct val="105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</a:rPr>
              <a:t>     </a:t>
            </a:r>
            <a:endParaRPr lang="fr-FR" sz="1400" b="1">
              <a:latin typeface="Times" pitchFamily="2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" pitchFamily="2" charset="0"/>
              </a:rPr>
              <a:t>      </a:t>
            </a:r>
          </a:p>
          <a:p>
            <a:pPr algn="l">
              <a:lnSpc>
                <a:spcPct val="105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</a:rPr>
              <a:t>     </a:t>
            </a:r>
            <a:endParaRPr lang="fr-FR" sz="1600" b="1">
              <a:latin typeface="Times" pitchFamily="2" charset="0"/>
            </a:endParaRPr>
          </a:p>
          <a:p>
            <a:pPr algn="just">
              <a:lnSpc>
                <a:spcPct val="130000"/>
              </a:lnSpc>
            </a:pPr>
            <a:r>
              <a:rPr lang="fr-FR" sz="1600" b="1">
                <a:latin typeface="Times" pitchFamily="2" charset="0"/>
              </a:rPr>
              <a:t>      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" pitchFamily="2" charset="0"/>
            </a:endParaRP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361950" y="887413"/>
            <a:ext cx="5543550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18440" name="Picture 5" descr="calendrier_tout_numeriqu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" y="1951038"/>
            <a:ext cx="3836988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600200"/>
            <a:ext cx="2986087" cy="440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3" name="Rectangle 1"/>
          <p:cNvSpPr>
            <a:spLocks noChangeArrowheads="1"/>
          </p:cNvSpPr>
          <p:nvPr/>
        </p:nvSpPr>
        <p:spPr bwMode="auto">
          <a:xfrm>
            <a:off x="6072188" y="62118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2500"/>
              </a:lnSpc>
            </a:pPr>
            <a:r>
              <a:rPr lang="fr-FR" sz="21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 </a:t>
            </a: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eaLnBrk="0" hangingPunct="0">
              <a:lnSpc>
                <a:spcPts val="25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a. Expérience française</a:t>
            </a:r>
          </a:p>
        </p:txBody>
      </p:sp>
      <p:sp>
        <p:nvSpPr>
          <p:cNvPr id="19459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9460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4975"/>
            <a:ext cx="13160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9462" name="Rectangle 1"/>
          <p:cNvSpPr>
            <a:spLocks noChangeArrowheads="1"/>
          </p:cNvSpPr>
          <p:nvPr/>
        </p:nvSpPr>
        <p:spPr bwMode="auto">
          <a:xfrm>
            <a:off x="571500" y="887413"/>
            <a:ext cx="7234238" cy="383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  <a:tabLst>
                <a:tab pos="5832475" algn="l"/>
              </a:tabLst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Une aventure sociétale</a:t>
            </a:r>
          </a:p>
          <a:p>
            <a:pPr algn="l">
              <a:lnSpc>
                <a:spcPct val="105000"/>
              </a:lnSpc>
              <a:tabLst>
                <a:tab pos="5832475" algn="l"/>
              </a:tabLst>
            </a:pPr>
            <a:endParaRPr lang="fr-FR" sz="2000" b="1">
              <a:solidFill>
                <a:srgbClr val="CD0921"/>
              </a:solidFill>
              <a:latin typeface="Times" pitchFamily="2" charset="0"/>
            </a:endParaRPr>
          </a:p>
          <a:p>
            <a:pPr algn="l">
              <a:lnSpc>
                <a:spcPct val="105000"/>
              </a:lnSpc>
              <a:tabLst>
                <a:tab pos="5832475" algn="l"/>
              </a:tabLst>
            </a:pPr>
            <a:r>
              <a:rPr lang="fr-FR" sz="1600">
                <a:latin typeface="Times" pitchFamily="2" charset="0"/>
                <a:sym typeface="Wingdings" pitchFamily="2" charset="2"/>
              </a:rPr>
              <a:t>		</a:t>
            </a:r>
          </a:p>
          <a:p>
            <a:pPr algn="just">
              <a:lnSpc>
                <a:spcPct val="150000"/>
              </a:lnSpc>
              <a:tabLst>
                <a:tab pos="5832475" algn="l"/>
              </a:tabLst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  <a:tabLst>
                <a:tab pos="5832475" algn="l"/>
              </a:tabLst>
            </a:pPr>
            <a:r>
              <a:rPr lang="fr-FR" sz="1600">
                <a:latin typeface="Times" pitchFamily="2" charset="0"/>
              </a:rPr>
              <a:t>     </a:t>
            </a:r>
            <a:endParaRPr lang="fr-FR" sz="1400" b="1">
              <a:latin typeface="Times" pitchFamily="2" charset="0"/>
            </a:endParaRPr>
          </a:p>
          <a:p>
            <a:pPr algn="just">
              <a:lnSpc>
                <a:spcPct val="130000"/>
              </a:lnSpc>
              <a:tabLst>
                <a:tab pos="5832475" algn="l"/>
              </a:tabLst>
            </a:pPr>
            <a:r>
              <a:rPr lang="fr-FR" sz="1400" b="1">
                <a:latin typeface="Times" pitchFamily="2" charset="0"/>
              </a:rPr>
              <a:t>      </a:t>
            </a:r>
          </a:p>
          <a:p>
            <a:pPr algn="l">
              <a:lnSpc>
                <a:spcPct val="105000"/>
              </a:lnSpc>
              <a:tabLst>
                <a:tab pos="5832475" algn="l"/>
              </a:tabLst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  <a:tabLst>
                <a:tab pos="5832475" algn="l"/>
              </a:tabLst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  <a:tabLst>
                <a:tab pos="5832475" algn="l"/>
              </a:tabLst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  <a:tabLst>
                <a:tab pos="5832475" algn="l"/>
              </a:tabLst>
            </a:pPr>
            <a:r>
              <a:rPr lang="fr-FR" sz="1600">
                <a:latin typeface="Times" pitchFamily="2" charset="0"/>
              </a:rPr>
              <a:t>     </a:t>
            </a:r>
            <a:endParaRPr lang="fr-FR" sz="1600" b="1">
              <a:latin typeface="Times" pitchFamily="2" charset="0"/>
            </a:endParaRPr>
          </a:p>
          <a:p>
            <a:pPr algn="just">
              <a:lnSpc>
                <a:spcPct val="130000"/>
              </a:lnSpc>
              <a:tabLst>
                <a:tab pos="5832475" algn="l"/>
              </a:tabLst>
            </a:pPr>
            <a:r>
              <a:rPr lang="fr-FR" sz="1600" b="1">
                <a:latin typeface="Times" pitchFamily="2" charset="0"/>
              </a:rPr>
              <a:t>      </a:t>
            </a:r>
          </a:p>
          <a:p>
            <a:pPr algn="l">
              <a:lnSpc>
                <a:spcPct val="130000"/>
              </a:lnSpc>
              <a:tabLst>
                <a:tab pos="5832475" algn="l"/>
              </a:tabLst>
            </a:pPr>
            <a:endParaRPr lang="fr-FR" sz="1600">
              <a:latin typeface="Times" pitchFamily="2" charset="0"/>
            </a:endParaRP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361950" y="887413"/>
            <a:ext cx="5543550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9464" name="Text Box 22"/>
          <p:cNvSpPr txBox="1">
            <a:spLocks noChangeArrowheads="1"/>
          </p:cNvSpPr>
          <p:nvPr/>
        </p:nvSpPr>
        <p:spPr bwMode="auto">
          <a:xfrm>
            <a:off x="1614488" y="1731963"/>
            <a:ext cx="422592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fr-FR" sz="1500" b="1">
                <a:solidFill>
                  <a:schemeClr val="bg1"/>
                </a:solidFill>
              </a:rPr>
              <a:t>Information et sensibilisation des élus </a:t>
            </a:r>
            <a:br>
              <a:rPr lang="fr-FR" sz="1500" b="1">
                <a:solidFill>
                  <a:schemeClr val="bg1"/>
                </a:solidFill>
              </a:rPr>
            </a:br>
            <a:r>
              <a:rPr lang="fr-FR" sz="1500" b="1">
                <a:solidFill>
                  <a:schemeClr val="bg1"/>
                </a:solidFill>
              </a:rPr>
              <a:t>et des associations</a:t>
            </a:r>
          </a:p>
        </p:txBody>
      </p:sp>
      <p:sp>
        <p:nvSpPr>
          <p:cNvPr id="19465" name="AutoShape 26"/>
          <p:cNvSpPr>
            <a:spLocks noChangeArrowheads="1"/>
          </p:cNvSpPr>
          <p:nvPr/>
        </p:nvSpPr>
        <p:spPr bwMode="auto">
          <a:xfrm>
            <a:off x="2116138" y="3933825"/>
            <a:ext cx="4303712" cy="617538"/>
          </a:xfrm>
          <a:prstGeom prst="roundRect">
            <a:avLst>
              <a:gd name="adj" fmla="val 16667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4400"/>
            <a:r>
              <a:rPr lang="fr-FR" sz="1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Tournée tous au numérique</a:t>
            </a:r>
          </a:p>
          <a:p>
            <a:pPr defTabSz="914400"/>
            <a:r>
              <a:rPr lang="fr-FR" sz="1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auprès du grand public</a:t>
            </a:r>
          </a:p>
        </p:txBody>
      </p:sp>
      <p:sp>
        <p:nvSpPr>
          <p:cNvPr id="19466" name="AutoShape 26"/>
          <p:cNvSpPr>
            <a:spLocks noChangeArrowheads="1"/>
          </p:cNvSpPr>
          <p:nvPr/>
        </p:nvSpPr>
        <p:spPr bwMode="auto">
          <a:xfrm>
            <a:off x="2124075" y="1423988"/>
            <a:ext cx="4303713" cy="615950"/>
          </a:xfrm>
          <a:prstGeom prst="roundRect">
            <a:avLst>
              <a:gd name="adj" fmla="val 16667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fr-FR" sz="1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Information et sensibilisation des élus </a:t>
            </a:r>
            <a:br>
              <a:rPr lang="fr-FR" sz="1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1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et des associations</a:t>
            </a:r>
          </a:p>
        </p:txBody>
      </p:sp>
      <p:pic>
        <p:nvPicPr>
          <p:cNvPr id="19467" name="Picture 10" descr="_DSC58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352675"/>
            <a:ext cx="1995487" cy="13366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68" name="Picture 10" descr="photo-etap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2349500"/>
            <a:ext cx="1970087" cy="13303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69" name="Picture 11" descr="_VKI726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84525" y="4756150"/>
            <a:ext cx="2014538" cy="1349375"/>
          </a:xfrm>
          <a:prstGeom prst="rect">
            <a:avLst/>
          </a:prstGeom>
          <a:noFill/>
          <a:ln w="28575">
            <a:solidFill>
              <a:srgbClr val="0071BC"/>
            </a:solidFill>
            <a:miter lim="800000"/>
            <a:headEnd/>
            <a:tailEnd/>
          </a:ln>
        </p:spPr>
      </p:pic>
      <p:pic>
        <p:nvPicPr>
          <p:cNvPr id="19470" name="Picture 16" descr="IMGP0102a (11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1550" y="4745038"/>
            <a:ext cx="182245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7" descr="FTN-CPM-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13400" y="4718050"/>
            <a:ext cx="2085975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3" name="Rectangle 2"/>
          <p:cNvSpPr>
            <a:spLocks noChangeArrowheads="1"/>
          </p:cNvSpPr>
          <p:nvPr/>
        </p:nvSpPr>
        <p:spPr bwMode="auto">
          <a:xfrm>
            <a:off x="6072188" y="62118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2500"/>
              </a:lnSpc>
            </a:pPr>
            <a:r>
              <a:rPr lang="fr-FR" sz="21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 </a:t>
            </a: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eaLnBrk="0" hangingPunct="0">
              <a:lnSpc>
                <a:spcPts val="25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a. Expérience française</a:t>
            </a:r>
          </a:p>
        </p:txBody>
      </p:sp>
      <p:sp>
        <p:nvSpPr>
          <p:cNvPr id="20483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20484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20486" name="Rectangle 1"/>
          <p:cNvSpPr>
            <a:spLocks noChangeArrowheads="1"/>
          </p:cNvSpPr>
          <p:nvPr/>
        </p:nvSpPr>
        <p:spPr bwMode="auto">
          <a:xfrm>
            <a:off x="571500" y="887413"/>
            <a:ext cx="7234238" cy="383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" pitchFamily="2" charset="0"/>
              </a:rPr>
              <a:t>Les chiffres </a:t>
            </a:r>
          </a:p>
          <a:p>
            <a:pPr algn="l">
              <a:lnSpc>
                <a:spcPct val="105000"/>
              </a:lnSpc>
            </a:pPr>
            <a:endParaRPr lang="fr-FR" sz="2000" b="1">
              <a:solidFill>
                <a:srgbClr val="CD0921"/>
              </a:solidFill>
              <a:latin typeface="Times" pitchFamily="2" charset="0"/>
            </a:endParaRPr>
          </a:p>
          <a:p>
            <a:pPr algn="l">
              <a:lnSpc>
                <a:spcPct val="105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</a:rPr>
              <a:t>     </a:t>
            </a:r>
            <a:endParaRPr lang="fr-FR" sz="1400" b="1">
              <a:latin typeface="Times" pitchFamily="2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" pitchFamily="2" charset="0"/>
              </a:rPr>
              <a:t>      </a:t>
            </a:r>
          </a:p>
          <a:p>
            <a:pPr algn="l">
              <a:lnSpc>
                <a:spcPct val="105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" pitchFamily="2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" pitchFamily="2" charset="0"/>
              </a:rPr>
              <a:t>     </a:t>
            </a:r>
            <a:endParaRPr lang="fr-FR" sz="1600" b="1">
              <a:latin typeface="Times" pitchFamily="2" charset="0"/>
            </a:endParaRPr>
          </a:p>
          <a:p>
            <a:pPr algn="just">
              <a:lnSpc>
                <a:spcPct val="130000"/>
              </a:lnSpc>
            </a:pPr>
            <a:r>
              <a:rPr lang="fr-FR" sz="1600" b="1">
                <a:latin typeface="Times" pitchFamily="2" charset="0"/>
              </a:rPr>
              <a:t>      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" pitchFamily="2" charset="0"/>
            </a:endParaRPr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361950" y="887413"/>
            <a:ext cx="5543550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20488" name="Image 4" descr="Sans titre.tif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436688"/>
            <a:ext cx="6978650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Rectangle 1"/>
          <p:cNvSpPr>
            <a:spLocks noChangeArrowheads="1"/>
          </p:cNvSpPr>
          <p:nvPr/>
        </p:nvSpPr>
        <p:spPr bwMode="auto">
          <a:xfrm>
            <a:off x="6072188" y="621347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2500"/>
              </a:lnSpc>
            </a:pPr>
            <a:r>
              <a:rPr lang="fr-FR" sz="21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 </a:t>
            </a: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eaLnBrk="0" hangingPunct="0">
              <a:lnSpc>
                <a:spcPts val="25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b. Calendrier UIT/UAT</a:t>
            </a:r>
          </a:p>
          <a:p>
            <a:pPr algn="l" eaLnBrk="0" hangingPunct="0">
              <a:lnSpc>
                <a:spcPts val="2500"/>
              </a:lnSpc>
            </a:pPr>
            <a:endParaRPr lang="fr-FR" sz="2100" b="1">
              <a:solidFill>
                <a:srgbClr val="000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9"/>
          <p:cNvSpPr>
            <a:spLocks noChangeArrowheads="1"/>
          </p:cNvSpPr>
          <p:nvPr/>
        </p:nvSpPr>
        <p:spPr bwMode="auto">
          <a:xfrm>
            <a:off x="7575550" y="755650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21508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21510" name="Rectangle 1"/>
          <p:cNvSpPr>
            <a:spLocks noChangeArrowheads="1"/>
          </p:cNvSpPr>
          <p:nvPr/>
        </p:nvSpPr>
        <p:spPr bwMode="auto">
          <a:xfrm>
            <a:off x="571500" y="887413"/>
            <a:ext cx="7234238" cy="886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Calendrier adopté lors de la conférence UIT/UAT </a:t>
            </a:r>
          </a:p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en mars 2012 à Bamako</a:t>
            </a:r>
          </a:p>
          <a:p>
            <a:pPr algn="l">
              <a:lnSpc>
                <a:spcPct val="105000"/>
              </a:lnSpc>
            </a:pPr>
            <a:endParaRPr lang="fr-FR" sz="2000" b="1">
              <a:solidFill>
                <a:srgbClr val="00009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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 Septembre 2012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1600">
              <a:solidFill>
                <a:srgbClr val="00009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Fin des discussions informelles sur la coordination des fréquences et des début des activités formelles de modification du plan de GE-06.</a:t>
            </a:r>
          </a:p>
          <a:p>
            <a:pPr algn="l"/>
            <a:endParaRPr lang="fr-FR" sz="1600">
              <a:solidFill>
                <a:srgbClr val="00009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Décembre 2012 </a:t>
            </a:r>
          </a:p>
          <a:p>
            <a:pPr algn="l"/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Adoption d</a:t>
            </a:r>
            <a:r>
              <a:rPr lang="ja-JP" alt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une norme commune de diffusion numérique au niveau sous-régional/régional en Afrique.</a:t>
            </a:r>
          </a:p>
          <a:p>
            <a:pPr algn="l"/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 Juin 2013</a:t>
            </a:r>
          </a:p>
          <a:p>
            <a:pPr algn="l"/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Finalisation de l</a:t>
            </a:r>
            <a:r>
              <a:rPr lang="ja-JP" alt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établissement du cadre législatif et réglementaire national pour la transition à la télévision numérique et l</a:t>
            </a:r>
            <a:r>
              <a:rPr lang="ja-JP" alt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attribution du dividende numérique.</a:t>
            </a:r>
          </a:p>
          <a:p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</a:t>
            </a:r>
          </a:p>
          <a:p>
            <a:pPr algn="just">
              <a:lnSpc>
                <a:spcPct val="105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4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lnSpc>
                <a:spcPct val="105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4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lnSpc>
                <a:spcPct val="105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6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6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361950" y="887413"/>
            <a:ext cx="5543550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215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Rectangle 1"/>
          <p:cNvSpPr>
            <a:spLocks noChangeArrowheads="1"/>
          </p:cNvSpPr>
          <p:nvPr/>
        </p:nvSpPr>
        <p:spPr bwMode="auto">
          <a:xfrm>
            <a:off x="6072188" y="621347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2500"/>
              </a:lnSpc>
            </a:pPr>
            <a:r>
              <a:rPr lang="fr-FR" sz="21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 </a:t>
            </a: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eaLnBrk="0" hangingPunct="0">
              <a:lnSpc>
                <a:spcPts val="25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b. Calendrier UIT/UAT</a:t>
            </a:r>
          </a:p>
          <a:p>
            <a:pPr algn="l" eaLnBrk="0" hangingPunct="0">
              <a:lnSpc>
                <a:spcPts val="2500"/>
              </a:lnSpc>
            </a:pPr>
            <a:endParaRPr lang="fr-FR" sz="2100" b="1">
              <a:solidFill>
                <a:srgbClr val="000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9"/>
          <p:cNvSpPr>
            <a:spLocks noChangeArrowheads="1"/>
          </p:cNvSpPr>
          <p:nvPr/>
        </p:nvSpPr>
        <p:spPr bwMode="auto">
          <a:xfrm>
            <a:off x="7575550" y="76676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22532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22534" name="Rectangle 1"/>
          <p:cNvSpPr>
            <a:spLocks noChangeArrowheads="1"/>
          </p:cNvSpPr>
          <p:nvPr/>
        </p:nvSpPr>
        <p:spPr bwMode="auto">
          <a:xfrm>
            <a:off x="571500" y="887413"/>
            <a:ext cx="7234238" cy="886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Calendrier adopté lors de la conférence UIT/UAT </a:t>
            </a:r>
          </a:p>
          <a:p>
            <a:pPr algn="l">
              <a:lnSpc>
                <a:spcPct val="105000"/>
              </a:lnSpc>
            </a:pPr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en mars 2012 à Bamako</a:t>
            </a:r>
          </a:p>
          <a:p>
            <a:pPr algn="l">
              <a:lnSpc>
                <a:spcPct val="105000"/>
              </a:lnSpc>
            </a:pPr>
            <a:endParaRPr lang="fr-FR" sz="2000" b="1">
              <a:solidFill>
                <a:srgbClr val="00009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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Juin 2013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1600">
              <a:solidFill>
                <a:srgbClr val="00009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Fin des activités de planification des fréquences (nationales et</a:t>
            </a: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internationales) pour le déploiement de la télévision numérique et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extinction de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analogique.</a:t>
            </a:r>
          </a:p>
          <a:p>
            <a:pPr algn="l"/>
            <a:endParaRPr lang="fr-FR" sz="1600">
              <a:solidFill>
                <a:srgbClr val="00009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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Septembre 2013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Début du déploiement de la télévision numérique</a:t>
            </a:r>
          </a:p>
          <a:p>
            <a:pPr algn="l"/>
            <a:endParaRPr lang="fr-FR" sz="1600">
              <a:solidFill>
                <a:srgbClr val="00009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Juin 2014</a:t>
            </a: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Début de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extinction de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analogique dans la bande UHF</a:t>
            </a:r>
          </a:p>
          <a:p>
            <a:pPr algn="l"/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endParaRPr lang="fr-FR" sz="1600">
              <a:solidFill>
                <a:srgbClr val="00009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17 Juin 2015</a:t>
            </a: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Fin de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extinction de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analogique dans la bande UHF</a:t>
            </a:r>
          </a:p>
          <a:p>
            <a:pPr algn="just">
              <a:lnSpc>
                <a:spcPct val="105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4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lnSpc>
                <a:spcPct val="105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4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4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lnSpc>
                <a:spcPct val="105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5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6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6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361950" y="887413"/>
            <a:ext cx="5543550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2253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Rectangle 1"/>
          <p:cNvSpPr>
            <a:spLocks noChangeArrowheads="1"/>
          </p:cNvSpPr>
          <p:nvPr/>
        </p:nvSpPr>
        <p:spPr bwMode="auto">
          <a:xfrm>
            <a:off x="6072188" y="62118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xfrm>
            <a:off x="33528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8500A1B-C513-4700-9CDB-482C6D56AA5E}" type="slidenum">
              <a:rPr lang="fr-FR" smtClean="0"/>
              <a:pPr/>
              <a:t>2</a:t>
            </a:fld>
            <a:endParaRPr lang="fr-FR" smtClean="0"/>
          </a:p>
        </p:txBody>
      </p:sp>
      <p:pic>
        <p:nvPicPr>
          <p:cNvPr id="5123" name="Picture 5" descr="fond-te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266133" y="-98996"/>
            <a:ext cx="9518654" cy="70563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148" name="Rectangle 9"/>
          <p:cNvSpPr>
            <a:spLocks/>
          </p:cNvSpPr>
          <p:nvPr/>
        </p:nvSpPr>
        <p:spPr bwMode="auto">
          <a:xfrm>
            <a:off x="152400" y="4333875"/>
            <a:ext cx="853281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ts val="3750"/>
              </a:lnSpc>
              <a:spcBef>
                <a:spcPct val="20000"/>
              </a:spcBef>
              <a:buFont typeface="Arial" pitchFamily="34" charset="0"/>
              <a:buNone/>
            </a:pPr>
            <a:endParaRPr lang="fr-FR" sz="2000">
              <a:solidFill>
                <a:srgbClr val="ED1C25"/>
              </a:solidFill>
            </a:endParaRPr>
          </a:p>
        </p:txBody>
      </p:sp>
      <p:sp>
        <p:nvSpPr>
          <p:cNvPr id="6149" name="ZoneTexte 7"/>
          <p:cNvSpPr txBox="1">
            <a:spLocks noChangeArrowheads="1"/>
          </p:cNvSpPr>
          <p:nvPr/>
        </p:nvSpPr>
        <p:spPr bwMode="auto">
          <a:xfrm>
            <a:off x="2411413" y="2436813"/>
            <a:ext cx="5184775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1. Paysage mondial de la TNT</a:t>
            </a:r>
          </a:p>
          <a:p>
            <a:pPr algn="l">
              <a:lnSpc>
                <a:spcPct val="12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2. Avantages du seul mode numérique</a:t>
            </a:r>
          </a:p>
          <a:p>
            <a:pPr algn="l">
              <a:lnSpc>
                <a:spcPct val="12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3. Obligations pour réussir le passage</a:t>
            </a:r>
          </a:p>
          <a:p>
            <a:pPr algn="l">
              <a:lnSpc>
                <a:spcPct val="12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4. TNT : véritable enjeu politique</a:t>
            </a:r>
          </a:p>
          <a:p>
            <a:pPr algn="l">
              <a:lnSpc>
                <a:spcPct val="150000"/>
              </a:lnSpc>
            </a:pPr>
            <a:r>
              <a:rPr lang="fr-FR" b="1" u="sng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Annexes</a:t>
            </a:r>
          </a:p>
          <a:p>
            <a:pPr algn="l">
              <a:lnSpc>
                <a:spcPct val="15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a. Expérience française </a:t>
            </a:r>
          </a:p>
          <a:p>
            <a:pPr algn="l">
              <a:lnSpc>
                <a:spcPct val="8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b. Stratégies (forces et faiblesses) en chiffres</a:t>
            </a:r>
          </a:p>
          <a:p>
            <a:pPr algn="l">
              <a:lnSpc>
                <a:spcPct val="8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c. Calendrier UIT / UAT</a:t>
            </a:r>
          </a:p>
          <a:p>
            <a:pPr algn="l">
              <a:lnSpc>
                <a:spcPct val="80000"/>
              </a:lnSpc>
            </a:pPr>
            <a:r>
              <a:rPr lang="fr-FR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d. Partenariat France - Mauritanie</a:t>
            </a:r>
          </a:p>
          <a:p>
            <a:pPr algn="l">
              <a:lnSpc>
                <a:spcPct val="120000"/>
              </a:lnSpc>
            </a:pPr>
            <a:endParaRPr lang="fr-FR" b="1">
              <a:solidFill>
                <a:srgbClr val="00009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fr-FR" b="1">
              <a:solidFill>
                <a:srgbClr val="000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0" name="Text Box 11"/>
          <p:cNvSpPr txBox="1">
            <a:spLocks noChangeArrowheads="1"/>
          </p:cNvSpPr>
          <p:nvPr/>
        </p:nvSpPr>
        <p:spPr bwMode="auto">
          <a:xfrm>
            <a:off x="3995738" y="5734050"/>
            <a:ext cx="1223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400" b="1">
                <a:latin typeface="Times New Roman" pitchFamily="18" charset="0"/>
                <a:cs typeface="Times New Roman" pitchFamily="18" charset="0"/>
              </a:rPr>
              <a:t>MAE – CFI    Mars 2013</a:t>
            </a:r>
          </a:p>
        </p:txBody>
      </p:sp>
      <p:sp>
        <p:nvSpPr>
          <p:cNvPr id="6151" name="Text Box 15"/>
          <p:cNvSpPr txBox="1">
            <a:spLocks noChangeArrowheads="1"/>
          </p:cNvSpPr>
          <p:nvPr/>
        </p:nvSpPr>
        <p:spPr bwMode="auto">
          <a:xfrm>
            <a:off x="1692275" y="1684338"/>
            <a:ext cx="1439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61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6738" y="915988"/>
            <a:ext cx="11509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Image 1" descr="index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2938" y="792163"/>
            <a:ext cx="18732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 txBox="1">
            <a:spLocks noChangeArrowheads="1"/>
          </p:cNvSpPr>
          <p:nvPr/>
        </p:nvSpPr>
        <p:spPr bwMode="auto">
          <a:xfrm>
            <a:off x="366713" y="231775"/>
            <a:ext cx="6659562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00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1. Passage en deux temps de toutes les Nations du Monde </a:t>
            </a:r>
            <a:b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0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(r</a:t>
            </a:r>
            <a:r>
              <a:rPr lang="fr-FR" sz="2000" b="1" i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éf. décembre 2011</a:t>
            </a:r>
            <a:r>
              <a:rPr lang="fr-FR" sz="20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7171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988" y="1287463"/>
            <a:ext cx="76200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20"/>
          <p:cNvPicPr>
            <a:picLocks noChangeAspect="1" noChangeArrowheads="1"/>
          </p:cNvPicPr>
          <p:nvPr/>
        </p:nvPicPr>
        <p:blipFill>
          <a:blip r:embed="rId3"/>
          <a:srcRect l="26576" t="36914" r="32669" b="47575"/>
          <a:stretch>
            <a:fillRect/>
          </a:stretch>
        </p:blipFill>
        <p:spPr bwMode="auto">
          <a:xfrm>
            <a:off x="2051050" y="5321300"/>
            <a:ext cx="496887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7594600" y="755650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7175" name="Image 11" descr="index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99375" y="5516563"/>
            <a:ext cx="13160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Rectangle 1"/>
          <p:cNvSpPr>
            <a:spLocks noChangeArrowheads="1"/>
          </p:cNvSpPr>
          <p:nvPr/>
        </p:nvSpPr>
        <p:spPr bwMode="auto">
          <a:xfrm>
            <a:off x="7832725" y="6243638"/>
            <a:ext cx="1060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    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1.1. Passage en deux temps de toutes les Nations du Monde</a:t>
            </a:r>
          </a:p>
        </p:txBody>
      </p:sp>
      <p:sp>
        <p:nvSpPr>
          <p:cNvPr id="1028" name="Rectangle 9"/>
          <p:cNvSpPr>
            <a:spLocks noChangeArrowheads="1"/>
          </p:cNvSpPr>
          <p:nvPr/>
        </p:nvSpPr>
        <p:spPr bwMode="auto">
          <a:xfrm>
            <a:off x="7604125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029" name="Image 11" descr="index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9375" y="5514975"/>
            <a:ext cx="131603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484188" y="703263"/>
            <a:ext cx="3543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Carte des territoires d</a:t>
            </a:r>
            <a:r>
              <a:rPr lang="ja-JP" altLang="fr-FR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fr-FR" altLang="ja-JP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Outre Mer</a:t>
            </a:r>
            <a:endParaRPr lang="fr-FR" b="1">
              <a:solidFill>
                <a:srgbClr val="CD09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Oval 4"/>
          <p:cNvSpPr>
            <a:spLocks noChangeArrowheads="1"/>
          </p:cNvSpPr>
          <p:nvPr/>
        </p:nvSpPr>
        <p:spPr bwMode="auto">
          <a:xfrm>
            <a:off x="1211263" y="1441450"/>
            <a:ext cx="6864350" cy="5168900"/>
          </a:xfrm>
          <a:prstGeom prst="ellipse">
            <a:avLst/>
          </a:prstGeom>
          <a:solidFill>
            <a:srgbClr val="C0C0C0">
              <a:alpha val="2901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27038" y="1103313"/>
            <a:ext cx="14414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defTabSz="914400">
              <a:buFontTx/>
              <a:buChar char="-"/>
            </a:pPr>
            <a:r>
              <a:rPr lang="fr-FR" sz="1500">
                <a:latin typeface="Times New Roman" pitchFamily="18" charset="0"/>
                <a:cs typeface="Times New Roman" pitchFamily="18" charset="0"/>
              </a:rPr>
              <a:t>11 territoires</a:t>
            </a:r>
          </a:p>
        </p:txBody>
      </p:sp>
      <p:pic>
        <p:nvPicPr>
          <p:cNvPr id="1033" name="Picture 5" descr="carte-domcom_01"/>
          <p:cNvPicPr>
            <a:picLocks noChangeAspect="1" noChangeArrowheads="1"/>
          </p:cNvPicPr>
          <p:nvPr/>
        </p:nvPicPr>
        <p:blipFill>
          <a:blip r:embed="rId4"/>
          <a:srcRect l="28047" t="62465" r="51198"/>
          <a:stretch>
            <a:fillRect/>
          </a:stretch>
        </p:blipFill>
        <p:spPr bwMode="auto">
          <a:xfrm>
            <a:off x="5783263" y="3138488"/>
            <a:ext cx="4381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carte-domcom_01"/>
          <p:cNvPicPr>
            <a:picLocks noChangeAspect="1" noChangeArrowheads="1"/>
          </p:cNvPicPr>
          <p:nvPr/>
        </p:nvPicPr>
        <p:blipFill>
          <a:blip r:embed="rId4"/>
          <a:srcRect l="57803" t="42271" r="30327" b="44551"/>
          <a:stretch>
            <a:fillRect/>
          </a:stretch>
        </p:blipFill>
        <p:spPr bwMode="auto">
          <a:xfrm>
            <a:off x="5283200" y="5741988"/>
            <a:ext cx="3508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" descr="carte-domcom_01"/>
          <p:cNvPicPr>
            <a:picLocks noChangeAspect="1" noChangeArrowheads="1"/>
          </p:cNvPicPr>
          <p:nvPr/>
        </p:nvPicPr>
        <p:blipFill>
          <a:blip r:embed="rId4"/>
          <a:srcRect l="56949" t="14281" r="32162" b="77171"/>
          <a:stretch>
            <a:fillRect/>
          </a:stretch>
        </p:blipFill>
        <p:spPr bwMode="auto">
          <a:xfrm>
            <a:off x="4105275" y="5741988"/>
            <a:ext cx="320675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8" descr="carte-domcom_01"/>
          <p:cNvPicPr>
            <a:picLocks noChangeAspect="1" noChangeArrowheads="1"/>
          </p:cNvPicPr>
          <p:nvPr/>
        </p:nvPicPr>
        <p:blipFill>
          <a:blip r:embed="rId4"/>
          <a:srcRect l="28174" r="50934" b="70763"/>
          <a:stretch>
            <a:fillRect/>
          </a:stretch>
        </p:blipFill>
        <p:spPr bwMode="auto">
          <a:xfrm>
            <a:off x="4678363" y="4987925"/>
            <a:ext cx="52705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9" descr="carte-domcom_01"/>
          <p:cNvPicPr>
            <a:picLocks noChangeAspect="1" noChangeArrowheads="1"/>
          </p:cNvPicPr>
          <p:nvPr/>
        </p:nvPicPr>
        <p:blipFill>
          <a:blip r:embed="rId4"/>
          <a:srcRect r="81134" b="74965"/>
          <a:stretch>
            <a:fillRect/>
          </a:stretch>
        </p:blipFill>
        <p:spPr bwMode="auto">
          <a:xfrm>
            <a:off x="4222750" y="4935538"/>
            <a:ext cx="4127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0" descr="carte-domcom_01"/>
          <p:cNvPicPr>
            <a:picLocks noChangeAspect="1" noChangeArrowheads="1"/>
          </p:cNvPicPr>
          <p:nvPr/>
        </p:nvPicPr>
        <p:blipFill>
          <a:blip r:embed="rId4"/>
          <a:srcRect l="74677" t="1888" b="71474"/>
          <a:stretch>
            <a:fillRect/>
          </a:stretch>
        </p:blipFill>
        <p:spPr bwMode="auto">
          <a:xfrm>
            <a:off x="5275263" y="4994275"/>
            <a:ext cx="53657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1" descr="carte-domcom_01"/>
          <p:cNvPicPr>
            <a:picLocks noChangeAspect="1" noChangeArrowheads="1"/>
          </p:cNvPicPr>
          <p:nvPr/>
        </p:nvPicPr>
        <p:blipFill>
          <a:blip r:embed="rId4"/>
          <a:srcRect t="36432" r="75246" b="37108"/>
          <a:stretch>
            <a:fillRect/>
          </a:stretch>
        </p:blipFill>
        <p:spPr bwMode="auto">
          <a:xfrm>
            <a:off x="6207125" y="3997325"/>
            <a:ext cx="952500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2" descr="carte-domcom_01"/>
          <p:cNvPicPr>
            <a:picLocks noChangeAspect="1" noChangeArrowheads="1"/>
          </p:cNvPicPr>
          <p:nvPr/>
        </p:nvPicPr>
        <p:blipFill>
          <a:blip r:embed="rId4"/>
          <a:srcRect l="24059" t="33760" r="47705" b="37393"/>
          <a:stretch>
            <a:fillRect/>
          </a:stretch>
        </p:blipFill>
        <p:spPr bwMode="auto">
          <a:xfrm>
            <a:off x="4267200" y="2198688"/>
            <a:ext cx="15367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Text Box 13"/>
          <p:cNvSpPr txBox="1">
            <a:spLocks noChangeArrowheads="1"/>
          </p:cNvSpPr>
          <p:nvPr/>
        </p:nvSpPr>
        <p:spPr bwMode="auto">
          <a:xfrm>
            <a:off x="4721225" y="1958975"/>
            <a:ext cx="2025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b="1">
                <a:solidFill>
                  <a:srgbClr val="0071BC"/>
                </a:solidFill>
                <a:latin typeface="Calibri" pitchFamily="34" charset="0"/>
              </a:rPr>
              <a:t>27 Septembre 2011</a:t>
            </a:r>
          </a:p>
        </p:txBody>
      </p:sp>
      <p:sp>
        <p:nvSpPr>
          <p:cNvPr id="1042" name="Oval 16"/>
          <p:cNvSpPr>
            <a:spLocks noChangeArrowheads="1"/>
          </p:cNvSpPr>
          <p:nvPr/>
        </p:nvSpPr>
        <p:spPr bwMode="auto">
          <a:xfrm>
            <a:off x="1125538" y="3473450"/>
            <a:ext cx="2686050" cy="2286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43" name="Text Box 18"/>
          <p:cNvSpPr txBox="1">
            <a:spLocks noChangeArrowheads="1"/>
          </p:cNvSpPr>
          <p:nvPr/>
        </p:nvSpPr>
        <p:spPr bwMode="auto">
          <a:xfrm>
            <a:off x="4629150" y="2416175"/>
            <a:ext cx="1473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Nouvelle-Calédonie</a:t>
            </a:r>
          </a:p>
        </p:txBody>
      </p:sp>
      <p:pic>
        <p:nvPicPr>
          <p:cNvPr id="1044" name="Picture 20" descr="carte-domcom_01"/>
          <p:cNvPicPr>
            <a:picLocks noChangeAspect="1" noChangeArrowheads="1"/>
          </p:cNvPicPr>
          <p:nvPr/>
        </p:nvPicPr>
        <p:blipFill>
          <a:blip r:embed="rId4"/>
          <a:srcRect l="52487" t="74741" r="24722" b="6874"/>
          <a:stretch>
            <a:fillRect/>
          </a:stretch>
        </p:blipFill>
        <p:spPr bwMode="auto">
          <a:xfrm>
            <a:off x="2522538" y="2503488"/>
            <a:ext cx="88582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Text Box 19"/>
          <p:cNvSpPr txBox="1">
            <a:spLocks noChangeArrowheads="1"/>
          </p:cNvSpPr>
          <p:nvPr/>
        </p:nvSpPr>
        <p:spPr bwMode="auto">
          <a:xfrm>
            <a:off x="2171700" y="2278063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b="1">
                <a:solidFill>
                  <a:srgbClr val="0071BC"/>
                </a:solidFill>
                <a:latin typeface="Calibri" pitchFamily="34" charset="0"/>
              </a:rPr>
              <a:t>20 Septembre 2011</a:t>
            </a:r>
          </a:p>
        </p:txBody>
      </p:sp>
      <p:sp>
        <p:nvSpPr>
          <p:cNvPr id="1046" name="Text Box 21"/>
          <p:cNvSpPr txBox="1">
            <a:spLocks noChangeArrowheads="1"/>
          </p:cNvSpPr>
          <p:nvPr/>
        </p:nvSpPr>
        <p:spPr bwMode="auto">
          <a:xfrm>
            <a:off x="2973388" y="3051175"/>
            <a:ext cx="86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Polynésie française</a:t>
            </a:r>
          </a:p>
        </p:txBody>
      </p:sp>
      <p:sp>
        <p:nvSpPr>
          <p:cNvPr id="1047" name="Oval 28"/>
          <p:cNvSpPr>
            <a:spLocks noChangeArrowheads="1"/>
          </p:cNvSpPr>
          <p:nvPr/>
        </p:nvSpPr>
        <p:spPr bwMode="auto">
          <a:xfrm>
            <a:off x="4398963" y="1631950"/>
            <a:ext cx="2581275" cy="24114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48" name="Text Box 22"/>
          <p:cNvSpPr txBox="1">
            <a:spLocks noChangeArrowheads="1"/>
          </p:cNvSpPr>
          <p:nvPr/>
        </p:nvSpPr>
        <p:spPr bwMode="auto">
          <a:xfrm>
            <a:off x="5176838" y="3473450"/>
            <a:ext cx="812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Saint-Pierre et Miquelon</a:t>
            </a:r>
          </a:p>
        </p:txBody>
      </p:sp>
      <p:pic>
        <p:nvPicPr>
          <p:cNvPr id="1049" name="Picture 23" descr="carte-domcom_01"/>
          <p:cNvPicPr>
            <a:picLocks noChangeAspect="1" noChangeArrowheads="1"/>
          </p:cNvPicPr>
          <p:nvPr/>
        </p:nvPicPr>
        <p:blipFill>
          <a:blip r:embed="rId4"/>
          <a:srcRect l="6932" t="71866" r="75246"/>
          <a:stretch>
            <a:fillRect/>
          </a:stretch>
        </p:blipFill>
        <p:spPr bwMode="auto">
          <a:xfrm>
            <a:off x="7380288" y="4132263"/>
            <a:ext cx="549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0" name="Text Box 24"/>
          <p:cNvSpPr txBox="1">
            <a:spLocks noChangeArrowheads="1"/>
          </p:cNvSpPr>
          <p:nvPr/>
        </p:nvSpPr>
        <p:spPr bwMode="auto">
          <a:xfrm>
            <a:off x="6213475" y="3754438"/>
            <a:ext cx="1752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b="1">
                <a:solidFill>
                  <a:srgbClr val="0071BC"/>
                </a:solidFill>
                <a:latin typeface="Calibri" pitchFamily="34" charset="0"/>
              </a:rPr>
              <a:t>25 Octobre 2011</a:t>
            </a:r>
          </a:p>
        </p:txBody>
      </p:sp>
      <p:sp>
        <p:nvSpPr>
          <p:cNvPr id="1051" name="Text Box 25"/>
          <p:cNvSpPr txBox="1">
            <a:spLocks noChangeArrowheads="1"/>
          </p:cNvSpPr>
          <p:nvPr/>
        </p:nvSpPr>
        <p:spPr bwMode="auto">
          <a:xfrm>
            <a:off x="6118225" y="4700588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La Réunion</a:t>
            </a:r>
          </a:p>
        </p:txBody>
      </p:sp>
      <p:sp>
        <p:nvSpPr>
          <p:cNvPr id="1052" name="Text Box 26"/>
          <p:cNvSpPr txBox="1">
            <a:spLocks noChangeArrowheads="1"/>
          </p:cNvSpPr>
          <p:nvPr/>
        </p:nvSpPr>
        <p:spPr bwMode="auto">
          <a:xfrm>
            <a:off x="6980238" y="4781550"/>
            <a:ext cx="8143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Mayotte</a:t>
            </a:r>
          </a:p>
        </p:txBody>
      </p:sp>
      <p:sp>
        <p:nvSpPr>
          <p:cNvPr id="1053" name="Oval 27"/>
          <p:cNvSpPr>
            <a:spLocks noChangeArrowheads="1"/>
          </p:cNvSpPr>
          <p:nvPr/>
        </p:nvSpPr>
        <p:spPr bwMode="auto">
          <a:xfrm>
            <a:off x="1924050" y="2022475"/>
            <a:ext cx="2295525" cy="1690688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54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55" name="Text Box 31"/>
          <p:cNvSpPr txBox="1">
            <a:spLocks noChangeArrowheads="1"/>
          </p:cNvSpPr>
          <p:nvPr/>
        </p:nvSpPr>
        <p:spPr bwMode="auto">
          <a:xfrm>
            <a:off x="3938588" y="4448175"/>
            <a:ext cx="1982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b="1">
                <a:solidFill>
                  <a:srgbClr val="0071BC"/>
                </a:solidFill>
                <a:latin typeface="Calibri" pitchFamily="34" charset="0"/>
              </a:rPr>
              <a:t>29 Novembre 2011</a:t>
            </a:r>
          </a:p>
        </p:txBody>
      </p:sp>
      <p:sp>
        <p:nvSpPr>
          <p:cNvPr id="1056" name="Text Box 32"/>
          <p:cNvSpPr txBox="1">
            <a:spLocks noChangeArrowheads="1"/>
          </p:cNvSpPr>
          <p:nvPr/>
        </p:nvSpPr>
        <p:spPr bwMode="auto">
          <a:xfrm>
            <a:off x="3835400" y="5340350"/>
            <a:ext cx="898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Martinique</a:t>
            </a:r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5189538" y="5445125"/>
            <a:ext cx="958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Guadeloupe</a:t>
            </a:r>
          </a:p>
        </p:txBody>
      </p:sp>
      <p:sp>
        <p:nvSpPr>
          <p:cNvPr id="1058" name="Text Box 34"/>
          <p:cNvSpPr txBox="1">
            <a:spLocks noChangeArrowheads="1"/>
          </p:cNvSpPr>
          <p:nvPr/>
        </p:nvSpPr>
        <p:spPr bwMode="auto">
          <a:xfrm>
            <a:off x="4554538" y="5581650"/>
            <a:ext cx="6683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Guyane</a:t>
            </a:r>
          </a:p>
        </p:txBody>
      </p:sp>
      <p:pic>
        <p:nvPicPr>
          <p:cNvPr id="1059" name="Picture 35" descr="carte-domcom_01"/>
          <p:cNvPicPr>
            <a:picLocks noChangeAspect="1" noChangeArrowheads="1"/>
          </p:cNvPicPr>
          <p:nvPr/>
        </p:nvPicPr>
        <p:blipFill>
          <a:blip r:embed="rId4"/>
          <a:srcRect l="77019" t="35292" r="5760" b="42238"/>
          <a:stretch>
            <a:fillRect/>
          </a:stretch>
        </p:blipFill>
        <p:spPr bwMode="auto">
          <a:xfrm>
            <a:off x="6118225" y="2266950"/>
            <a:ext cx="53498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0" name="Text Box 36"/>
          <p:cNvSpPr txBox="1">
            <a:spLocks noChangeArrowheads="1"/>
          </p:cNvSpPr>
          <p:nvPr/>
        </p:nvSpPr>
        <p:spPr bwMode="auto">
          <a:xfrm>
            <a:off x="5949950" y="2889250"/>
            <a:ext cx="98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Wallis et Futuna</a:t>
            </a:r>
          </a:p>
        </p:txBody>
      </p:sp>
      <p:sp>
        <p:nvSpPr>
          <p:cNvPr id="1061" name="Oval 27"/>
          <p:cNvSpPr>
            <a:spLocks noChangeArrowheads="1"/>
          </p:cNvSpPr>
          <p:nvPr/>
        </p:nvSpPr>
        <p:spPr bwMode="auto">
          <a:xfrm>
            <a:off x="3490913" y="4187825"/>
            <a:ext cx="2689225" cy="2143125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62" name="Text Box 15"/>
          <p:cNvSpPr txBox="1">
            <a:spLocks noChangeArrowheads="1"/>
          </p:cNvSpPr>
          <p:nvPr/>
        </p:nvSpPr>
        <p:spPr bwMode="auto">
          <a:xfrm>
            <a:off x="3916363" y="5873750"/>
            <a:ext cx="919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Saint-Barthélemy</a:t>
            </a:r>
          </a:p>
        </p:txBody>
      </p:sp>
      <p:sp>
        <p:nvSpPr>
          <p:cNvPr id="1063" name="Text Box 14"/>
          <p:cNvSpPr txBox="1">
            <a:spLocks noChangeArrowheads="1"/>
          </p:cNvSpPr>
          <p:nvPr/>
        </p:nvSpPr>
        <p:spPr bwMode="auto">
          <a:xfrm>
            <a:off x="4940300" y="6010275"/>
            <a:ext cx="984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 sz="1200" b="1">
                <a:latin typeface="Calibri" pitchFamily="34" charset="0"/>
              </a:rPr>
              <a:t>Saint-Martin</a:t>
            </a:r>
          </a:p>
        </p:txBody>
      </p:sp>
      <p:graphicFrame>
        <p:nvGraphicFramePr>
          <p:cNvPr id="1026" name="Object 38"/>
          <p:cNvGraphicFramePr>
            <a:graphicFrameLocks noChangeAspect="1"/>
          </p:cNvGraphicFramePr>
          <p:nvPr/>
        </p:nvGraphicFramePr>
        <p:xfrm>
          <a:off x="1619250" y="3733800"/>
          <a:ext cx="1563688" cy="1646238"/>
        </p:xfrm>
        <a:graphic>
          <a:graphicData uri="http://schemas.openxmlformats.org/presentationml/2006/ole">
            <p:oleObj spid="_x0000_s1026" name="Acrobat Document" r:id="rId5" imgW="5029200" imgH="7112000" progId="AcroExch.Document.7">
              <p:embed/>
            </p:oleObj>
          </a:graphicData>
        </a:graphic>
      </p:graphicFrame>
      <p:pic>
        <p:nvPicPr>
          <p:cNvPr id="106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" name="Rectangle 1"/>
          <p:cNvSpPr>
            <a:spLocks noChangeArrowheads="1"/>
          </p:cNvSpPr>
          <p:nvPr/>
        </p:nvSpPr>
        <p:spPr bwMode="auto">
          <a:xfrm>
            <a:off x="7807325" y="6265863"/>
            <a:ext cx="1069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sz="1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6" name="Rectangle 1"/>
          <p:cNvSpPr>
            <a:spLocks noChangeArrowheads="1"/>
          </p:cNvSpPr>
          <p:nvPr/>
        </p:nvSpPr>
        <p:spPr bwMode="auto">
          <a:xfrm>
            <a:off x="7832725" y="6243638"/>
            <a:ext cx="1060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    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1.2. Passage en deux temps de toutes les Nations du Monde</a:t>
            </a:r>
          </a:p>
        </p:txBody>
      </p:sp>
      <p:sp>
        <p:nvSpPr>
          <p:cNvPr id="8195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8196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73" name="AutoShape 9"/>
          <p:cNvSpPr>
            <a:spLocks noChangeArrowheads="1"/>
          </p:cNvSpPr>
          <p:nvPr/>
        </p:nvSpPr>
        <p:spPr bwMode="auto">
          <a:xfrm>
            <a:off x="568335" y="1792220"/>
            <a:ext cx="7767982" cy="496888"/>
          </a:xfrm>
          <a:prstGeom prst="roundRect">
            <a:avLst>
              <a:gd name="adj" fmla="val 16667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14400" eaLnBrk="1" hangingPunct="1">
              <a:defRPr/>
            </a:pPr>
            <a:r>
              <a:rPr lang="fr-FR" sz="1800" b="1" smtClean="0">
                <a:solidFill>
                  <a:schemeClr val="bg1"/>
                </a:solidFill>
              </a:rPr>
              <a:t>1ère mi-temps : 2005 </a:t>
            </a:r>
            <a:r>
              <a:rPr lang="fr-FR" sz="1800" b="1" smtClean="0">
                <a:solidFill>
                  <a:schemeClr val="bg1"/>
                </a:solidFill>
                <a:sym typeface="Wingdings" pitchFamily="2" charset="2"/>
              </a:rPr>
              <a:t> fin 2012</a:t>
            </a:r>
          </a:p>
        </p:txBody>
      </p:sp>
      <p:sp>
        <p:nvSpPr>
          <p:cNvPr id="74" name="AutoShape 9"/>
          <p:cNvSpPr>
            <a:spLocks noChangeArrowheads="1"/>
          </p:cNvSpPr>
          <p:nvPr/>
        </p:nvSpPr>
        <p:spPr bwMode="auto">
          <a:xfrm>
            <a:off x="568335" y="2996952"/>
            <a:ext cx="7767982" cy="496888"/>
          </a:xfrm>
          <a:prstGeom prst="roundRect">
            <a:avLst>
              <a:gd name="adj" fmla="val 16667"/>
            </a:avLst>
          </a:prstGeom>
          <a:solidFill>
            <a:srgbClr val="00009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14400" eaLnBrk="1" hangingPunct="1">
              <a:lnSpc>
                <a:spcPts val="375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fr-FR" sz="1800" b="1" smtClean="0">
                <a:solidFill>
                  <a:schemeClr val="bg1"/>
                </a:solidFill>
              </a:rPr>
              <a:t>2ème mi-temps : 2013 </a:t>
            </a:r>
            <a:r>
              <a:rPr lang="fr-FR" sz="1800" b="1" smtClean="0">
                <a:solidFill>
                  <a:schemeClr val="bg1"/>
                </a:solidFill>
                <a:sym typeface="Wingdings" pitchFamily="2" charset="2"/>
              </a:rPr>
              <a:t> juin 2015</a:t>
            </a:r>
          </a:p>
        </p:txBody>
      </p:sp>
      <p:sp>
        <p:nvSpPr>
          <p:cNvPr id="8204" name="Rectangle 2"/>
          <p:cNvSpPr>
            <a:spLocks noChangeArrowheads="1"/>
          </p:cNvSpPr>
          <p:nvPr/>
        </p:nvSpPr>
        <p:spPr bwMode="auto">
          <a:xfrm>
            <a:off x="2487613" y="2289175"/>
            <a:ext cx="41481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fr-FR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100 pays dont la FRANCE / ITALIE/ USA  </a:t>
            </a:r>
          </a:p>
        </p:txBody>
      </p:sp>
      <p:sp>
        <p:nvSpPr>
          <p:cNvPr id="8205" name="Rectangle 4"/>
          <p:cNvSpPr>
            <a:spLocks noChangeArrowheads="1"/>
          </p:cNvSpPr>
          <p:nvPr/>
        </p:nvSpPr>
        <p:spPr bwMode="auto">
          <a:xfrm>
            <a:off x="2279650" y="3619500"/>
            <a:ext cx="4572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Respect de la Convention de Genève</a:t>
            </a:r>
          </a:p>
          <a:p>
            <a:pPr defTabSz="914400"/>
            <a:r>
              <a:rPr lang="fr-FR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  </a:t>
            </a:r>
          </a:p>
          <a:p>
            <a:pPr defTabSz="914400"/>
            <a:r>
              <a:rPr lang="fr-FR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Planification UIT (rencontres UAT BAMAKO et COTONOU)</a:t>
            </a:r>
          </a:p>
          <a:p>
            <a:pPr defTabSz="914400"/>
            <a:r>
              <a:rPr lang="fr-FR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</a:t>
            </a:r>
          </a:p>
          <a:p>
            <a:pPr defTabSz="914400"/>
            <a:r>
              <a:rPr lang="fr-FR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Coordination UEMOA, CEMAC, East African Community…</a:t>
            </a:r>
          </a:p>
        </p:txBody>
      </p:sp>
      <p:pic>
        <p:nvPicPr>
          <p:cNvPr id="82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7" name="Rectangle 1"/>
          <p:cNvSpPr>
            <a:spLocks noChangeArrowheads="1"/>
          </p:cNvSpPr>
          <p:nvPr/>
        </p:nvSpPr>
        <p:spPr bwMode="auto">
          <a:xfrm>
            <a:off x="7877175" y="6237288"/>
            <a:ext cx="962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2. Avantages du seul mode numérique</a:t>
            </a:r>
          </a:p>
        </p:txBody>
      </p:sp>
      <p:sp>
        <p:nvSpPr>
          <p:cNvPr id="9219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9220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9222" name="Rectangle 1"/>
          <p:cNvSpPr>
            <a:spLocks noChangeArrowheads="1"/>
          </p:cNvSpPr>
          <p:nvPr/>
        </p:nvSpPr>
        <p:spPr bwMode="auto">
          <a:xfrm>
            <a:off x="361950" y="825500"/>
            <a:ext cx="6081713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2.1. Abandon d</a:t>
            </a:r>
            <a:r>
              <a:rPr lang="ja-JP" alt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fr-FR" altLang="ja-JP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une technologie ancienne et non évolutive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			</a:t>
            </a:r>
            <a:r>
              <a:rPr lang="fr-FR" sz="1600" i="1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60 ans de bons services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Matériel et maintenance en hausse 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coûts élevés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Coûts de diffusion  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Analogique &gt; Numérique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>
              <a:lnSpc>
                <a:spcPct val="130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2.2. Libérer des fréquences (souvent appelées) « en or »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Permettant de déployer un paysage audiovisuel en Mauritanie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	    complet, en HD, évolutif (TV connectée)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Utiles à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industrie et à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économie des Télécoms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Ayant une valeur financière (recettes) 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   - 4 G en France 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0,936 Mds € + 2,575 Mds €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   - Vente de fréquences TV  en Italie 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Espoir de 1,2 Md €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Générant des recettes fiscales et douanières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600" b="1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30000"/>
              </a:lnSpc>
            </a:pPr>
            <a:r>
              <a:rPr lang="fr-FR" sz="1600" b="1">
                <a:latin typeface="Times New Roman" pitchFamily="18" charset="0"/>
                <a:cs typeface="Times New Roman" pitchFamily="18" charset="0"/>
              </a:rPr>
              <a:t>      </a:t>
            </a:r>
            <a:endParaRPr lang="fr-FR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Rectangle 1"/>
          <p:cNvSpPr>
            <a:spLocks noChangeArrowheads="1"/>
          </p:cNvSpPr>
          <p:nvPr/>
        </p:nvSpPr>
        <p:spPr bwMode="auto">
          <a:xfrm>
            <a:off x="6072188" y="624363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2. Avantages du seul mode numérique</a:t>
            </a:r>
          </a:p>
        </p:txBody>
      </p:sp>
      <p:sp>
        <p:nvSpPr>
          <p:cNvPr id="10243" name="Rectangle 9"/>
          <p:cNvSpPr>
            <a:spLocks noChangeArrowheads="1"/>
          </p:cNvSpPr>
          <p:nvPr/>
        </p:nvSpPr>
        <p:spPr bwMode="auto">
          <a:xfrm>
            <a:off x="7594600" y="765175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0244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9375" y="5516563"/>
            <a:ext cx="13160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Oval 29"/>
          <p:cNvSpPr>
            <a:spLocks noChangeArrowheads="1"/>
          </p:cNvSpPr>
          <p:nvPr/>
        </p:nvSpPr>
        <p:spPr bwMode="auto">
          <a:xfrm>
            <a:off x="5949950" y="3619500"/>
            <a:ext cx="2217738" cy="1700213"/>
          </a:xfrm>
          <a:prstGeom prst="ellipse">
            <a:avLst/>
          </a:prstGeom>
          <a:noFill/>
          <a:ln w="412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fr-FR">
              <a:latin typeface="Calibri" pitchFamily="34" charset="0"/>
            </a:endParaRPr>
          </a:p>
        </p:txBody>
      </p:sp>
      <p:sp>
        <p:nvSpPr>
          <p:cNvPr id="10246" name="Rectangle 1"/>
          <p:cNvSpPr>
            <a:spLocks noChangeArrowheads="1"/>
          </p:cNvSpPr>
          <p:nvPr/>
        </p:nvSpPr>
        <p:spPr bwMode="auto">
          <a:xfrm>
            <a:off x="330200" y="844550"/>
            <a:ext cx="6081713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2.3. Avec un paysage normatif pacifié</a:t>
            </a: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MPEG 2 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4 pour la réception (HD + TV connectée)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DVBT ou T2 pour l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émission</a:t>
            </a:r>
          </a:p>
          <a:p>
            <a:pPr algn="just">
              <a:lnSpc>
                <a:spcPct val="130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2.4. Et une évolution rapide des modes de réception TV</a:t>
            </a: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(Poste fixe, mobile, tablette, ordinateur, …)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l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l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683568" y="2826915"/>
            <a:ext cx="7347195" cy="60094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683568" y="4718770"/>
            <a:ext cx="7347195" cy="60094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>
              <a:defRPr/>
            </a:pPr>
            <a:endParaRPr lang="fr-FR">
              <a:solidFill>
                <a:prstClr val="black"/>
              </a:solidFill>
              <a:ea typeface="+mn-ea"/>
              <a:cs typeface="Arial" pitchFamily="34" charset="0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683568" y="3789040"/>
            <a:ext cx="7347195" cy="60094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5395"/>
            </a:solidFill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defTabSz="914400">
              <a:defRPr/>
            </a:pPr>
            <a:r>
              <a:rPr lang="fr-FR" sz="1600" dirty="0">
                <a:solidFill>
                  <a:srgbClr val="000090"/>
                </a:solidFill>
                <a:latin typeface="Times New Roman"/>
                <a:ea typeface="ＭＳ Ｐゴシック" charset="0"/>
                <a:cs typeface="Times New Roman"/>
                <a:sym typeface="Wingdings" charset="0"/>
              </a:rPr>
              <a:t>Pour</a:t>
            </a:r>
            <a:r>
              <a:rPr lang="fr-FR" sz="1600" dirty="0">
                <a:solidFill>
                  <a:srgbClr val="0071BC"/>
                </a:solidFill>
                <a:latin typeface="Times New Roman"/>
                <a:ea typeface="ＭＳ Ｐゴシック" charset="0"/>
                <a:cs typeface="Times New Roman"/>
                <a:sym typeface="Wingdings" charset="0"/>
              </a:rPr>
              <a:t> </a:t>
            </a:r>
            <a:r>
              <a:rPr lang="fr-FR" sz="1600" b="1" dirty="0">
                <a:solidFill>
                  <a:srgbClr val="CD0921"/>
                </a:solidFill>
                <a:latin typeface="Times New Roman"/>
                <a:ea typeface="ＭＳ Ｐゴシック" charset="0"/>
                <a:cs typeface="Times New Roman"/>
                <a:sym typeface="Wingdings" charset="0"/>
              </a:rPr>
              <a:t>une télévision nationale</a:t>
            </a:r>
            <a:r>
              <a:rPr lang="fr-FR" sz="1600" dirty="0">
                <a:solidFill>
                  <a:srgbClr val="0071BC"/>
                </a:solidFill>
                <a:latin typeface="Times New Roman"/>
                <a:ea typeface="ＭＳ Ｐゴシック" charset="0"/>
                <a:cs typeface="Times New Roman"/>
                <a:sym typeface="Wingdings" charset="0"/>
              </a:rPr>
              <a:t> </a:t>
            </a:r>
            <a:r>
              <a:rPr lang="fr-FR" sz="1600" dirty="0">
                <a:solidFill>
                  <a:srgbClr val="000090"/>
                </a:solidFill>
                <a:latin typeface="Times New Roman"/>
                <a:ea typeface="ＭＳ Ｐゴシック" charset="0"/>
                <a:cs typeface="Times New Roman"/>
                <a:sym typeface="Wingdings" charset="0"/>
              </a:rPr>
              <a:t>(publique + privée, nationale + régionale) </a:t>
            </a:r>
          </a:p>
          <a:p>
            <a:pPr defTabSz="914400">
              <a:defRPr/>
            </a:pPr>
            <a:r>
              <a:rPr lang="fr-FR" sz="1600" dirty="0">
                <a:solidFill>
                  <a:srgbClr val="000090"/>
                </a:solidFill>
                <a:latin typeface="Times New Roman"/>
                <a:ea typeface="ＭＳ Ｐゴシック" charset="0"/>
                <a:cs typeface="Times New Roman"/>
                <a:sym typeface="Wingdings" charset="0"/>
              </a:rPr>
              <a:t>qui valorise mieux le mode de vie des mauritaniens</a:t>
            </a:r>
          </a:p>
        </p:txBody>
      </p:sp>
      <p:sp>
        <p:nvSpPr>
          <p:cNvPr id="10250" name="Rectangle 5"/>
          <p:cNvSpPr>
            <a:spLocks noChangeArrowheads="1"/>
          </p:cNvSpPr>
          <p:nvPr/>
        </p:nvSpPr>
        <p:spPr bwMode="auto">
          <a:xfrm>
            <a:off x="1012825" y="2852738"/>
            <a:ext cx="6769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Pour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une nouvelle offre de télévision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«activité» essentielle des citoyens </a:t>
            </a:r>
          </a:p>
          <a:p>
            <a:pPr defTabSz="914400"/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(USA &gt; 4h30/jour – France &gt; 3h48/jour – etc…)</a:t>
            </a:r>
          </a:p>
        </p:txBody>
      </p:sp>
      <p:sp>
        <p:nvSpPr>
          <p:cNvPr id="10251" name="Rectangle 14"/>
          <p:cNvSpPr>
            <a:spLocks noChangeArrowheads="1"/>
          </p:cNvSpPr>
          <p:nvPr/>
        </p:nvSpPr>
        <p:spPr bwMode="auto">
          <a:xfrm>
            <a:off x="798513" y="4767263"/>
            <a:ext cx="7056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Qui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doit être créatrice de richesse</a:t>
            </a:r>
            <a:r>
              <a:rPr lang="fr-FR" sz="1600">
                <a:solidFill>
                  <a:srgbClr val="0071B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de valeur Ajoutée Nationale</a:t>
            </a:r>
          </a:p>
        </p:txBody>
      </p:sp>
      <p:pic>
        <p:nvPicPr>
          <p:cNvPr id="102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Rectangle 1"/>
          <p:cNvSpPr>
            <a:spLocks noChangeArrowheads="1"/>
          </p:cNvSpPr>
          <p:nvPr/>
        </p:nvSpPr>
        <p:spPr bwMode="auto">
          <a:xfrm>
            <a:off x="6072188" y="62118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3. Obligations à assumer</a:t>
            </a:r>
          </a:p>
        </p:txBody>
      </p:sp>
      <p:sp>
        <p:nvSpPr>
          <p:cNvPr id="11267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1268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1"/>
          <p:cNvSpPr>
            <a:spLocks noChangeArrowheads="1"/>
          </p:cNvSpPr>
          <p:nvPr/>
        </p:nvSpPr>
        <p:spPr bwMode="auto">
          <a:xfrm>
            <a:off x="330200" y="844550"/>
            <a:ext cx="7475538" cy="736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Cf. UIT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« un calendrier législatif, réglementaire, normatif avant juin 2013 »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Parallèlement un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plan d</a:t>
            </a:r>
            <a:r>
              <a:rPr lang="ja-JP" alt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affaires national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à prévoir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(?) qui finance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(?) Combien et comment encaisser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(?) Mobilisation AFRIQUE / U.E. / OIF / etc. 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(cf. travail fait au Sénégal, Burkina Faso, Cameroun, etc.)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(cf. demandes diplomatiques UEOMA / CEDEAO pour mobiliser les aides de l</a:t>
            </a:r>
            <a:r>
              <a:rPr lang="ja-JP" alt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U.E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(cf. Demande possible de la CEMAC)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(?) Choix politique d</a:t>
            </a:r>
            <a:r>
              <a:rPr lang="ja-JP" alt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une concession globale à un sous-traitant étranger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(?) Choix d</a:t>
            </a:r>
            <a:r>
              <a:rPr lang="ja-JP" alt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 passage par étapes successives 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(cf. France, Italie, Grande-Bretagne)</a:t>
            </a:r>
          </a:p>
          <a:p>
            <a:pPr algn="l" defTabSz="914400">
              <a:lnSpc>
                <a:spcPct val="7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	ou d</a:t>
            </a:r>
            <a:r>
              <a:rPr lang="ja-JP" alt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une seule (USA, Japon, Allemagne)</a:t>
            </a:r>
          </a:p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Convenir d</a:t>
            </a:r>
            <a:r>
              <a:rPr lang="ja-JP" alt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’</a:t>
            </a:r>
            <a:r>
              <a:rPr lang="fr-FR" altLang="ja-JP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 </a:t>
            </a:r>
            <a:r>
              <a:rPr lang="fr-FR" altLang="ja-JP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calendrier et des normes</a:t>
            </a:r>
          </a:p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plan de communication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grand public</a:t>
            </a:r>
          </a:p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Séparation entre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TV publique / et diffusion 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(ex. du KENYA)</a:t>
            </a:r>
          </a:p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Des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aides financières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à prévoir (foyers à faible revenu)</a:t>
            </a:r>
          </a:p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Une mobilisation de toute la chaine :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Etat, Chaines TV, Associations, Elus territoriaux, Revendeurs, Installateurs, etc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…</a:t>
            </a:r>
          </a:p>
          <a:p>
            <a:pPr algn="l" defTabSz="914400">
              <a:spcBef>
                <a:spcPct val="50000"/>
              </a:spcBef>
              <a:buFont typeface="Wingdings" pitchFamily="2" charset="2"/>
              <a:buNone/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 defTabSz="914400">
              <a:spcBef>
                <a:spcPct val="50000"/>
              </a:spcBef>
              <a:buFont typeface="Wingdings" pitchFamily="2" charset="2"/>
              <a:buChar char="Ø"/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 defTabSz="914400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 defTabSz="914400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l" defTabSz="914400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1"/>
          <p:cNvSpPr>
            <a:spLocks noChangeArrowheads="1"/>
          </p:cNvSpPr>
          <p:nvPr/>
        </p:nvSpPr>
        <p:spPr bwMode="auto">
          <a:xfrm>
            <a:off x="6072188" y="6211888"/>
            <a:ext cx="457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 txBox="1">
            <a:spLocks noChangeArrowheads="1"/>
          </p:cNvSpPr>
          <p:nvPr/>
        </p:nvSpPr>
        <p:spPr bwMode="auto">
          <a:xfrm>
            <a:off x="361950" y="119063"/>
            <a:ext cx="69469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 eaLnBrk="0" hangingPunct="0">
              <a:lnSpc>
                <a:spcPts val="3750"/>
              </a:lnSpc>
            </a:pPr>
            <a:r>
              <a:rPr lang="fr-FR" sz="21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4. TNT : véritable enjeu politique</a:t>
            </a:r>
          </a:p>
        </p:txBody>
      </p:sp>
      <p:sp>
        <p:nvSpPr>
          <p:cNvPr id="12291" name="Rectangle 9"/>
          <p:cNvSpPr>
            <a:spLocks noChangeArrowheads="1"/>
          </p:cNvSpPr>
          <p:nvPr/>
        </p:nvSpPr>
        <p:spPr bwMode="auto">
          <a:xfrm>
            <a:off x="7575550" y="7604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fr-FR" sz="1000" b="1">
                <a:latin typeface="Times New Roman" pitchFamily="18" charset="0"/>
              </a:rPr>
              <a:t>République Islamique de Mauritanie</a:t>
            </a:r>
          </a:p>
        </p:txBody>
      </p:sp>
      <p:pic>
        <p:nvPicPr>
          <p:cNvPr id="12292" name="Image 11" descr="inde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00963" y="5516563"/>
            <a:ext cx="1316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1"/>
          <p:cNvSpPr>
            <a:spLocks noChangeArrowheads="1"/>
          </p:cNvSpPr>
          <p:nvPr/>
        </p:nvSpPr>
        <p:spPr bwMode="auto">
          <a:xfrm>
            <a:off x="330200" y="1225550"/>
            <a:ext cx="7475538" cy="651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Outre les aspects 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internationaux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 (cf. UIT/Fréquences aux frontières / normes / accords sous-régionaux et/ou internationaux</a:t>
            </a:r>
            <a:r>
              <a:rPr lang="fr-FR" sz="1600" b="1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fr-FR" sz="1600" b="1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doit primer l</a:t>
            </a:r>
            <a:r>
              <a:rPr lang="ja-JP" altLang="fr-FR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fr-FR" altLang="ja-JP" sz="1600" b="1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</a:rPr>
              <a:t>approche politique nationale :</a:t>
            </a:r>
          </a:p>
          <a:p>
            <a:pPr algn="l">
              <a:lnSpc>
                <a:spcPct val="130000"/>
              </a:lnSpc>
            </a:pPr>
            <a:endParaRPr lang="fr-FR" sz="1600" b="1">
              <a:solidFill>
                <a:srgbClr val="CD0921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l"/>
            <a:r>
              <a:rPr lang="fr-FR" sz="16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 Calendrier 	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2012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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juin 2013</a:t>
            </a:r>
          </a:p>
          <a:p>
            <a:pPr algn="l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			</a:t>
            </a:r>
            <a:r>
              <a:rPr lang="fr-FR" sz="1600">
                <a:solidFill>
                  <a:srgbClr val="00009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2013</a:t>
            </a: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 </a:t>
            </a:r>
            <a:r>
              <a:rPr lang="fr-FR" sz="1600">
                <a:solidFill>
                  <a:srgbClr val="CD092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juin 2015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Choix des «bascules régionales » pour chaque Nation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Paysage audiovisuel national voulu en 2015 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	    - Chaines thématiques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   - Chaines locales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   - Distribution chaines étrangères</a:t>
            </a: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 Financement 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        - Dépenses (émetteurs + adaptateurs + plan de communication) </a:t>
            </a:r>
          </a:p>
          <a:p>
            <a:pPr algn="just"/>
            <a:r>
              <a:rPr lang="fr-FR" sz="16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	    - Recettes</a:t>
            </a:r>
          </a:p>
          <a:p>
            <a:pPr algn="just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endParaRPr lang="fr-FR" sz="160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algn="just">
              <a:lnSpc>
                <a:spcPct val="130000"/>
              </a:lnSpc>
            </a:pPr>
            <a:r>
              <a:rPr lang="fr-FR" sz="1600">
                <a:latin typeface="Times New Roman" pitchFamily="18" charset="0"/>
                <a:cs typeface="Times New Roman" pitchFamily="18" charset="0"/>
              </a:rPr>
              <a:t>     </a:t>
            </a:r>
            <a:endParaRPr lang="fr-FR" sz="16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fr-FR" sz="1600" b="1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l">
              <a:spcBef>
                <a:spcPct val="50000"/>
              </a:spcBef>
            </a:pPr>
            <a:endParaRPr lang="fr-FR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5738" y="119063"/>
            <a:ext cx="960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Rectangle 1"/>
          <p:cNvSpPr>
            <a:spLocks noChangeArrowheads="1"/>
          </p:cNvSpPr>
          <p:nvPr/>
        </p:nvSpPr>
        <p:spPr bwMode="auto">
          <a:xfrm>
            <a:off x="6072188" y="621347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MAE – CFI</a:t>
            </a:r>
          </a:p>
          <a:p>
            <a:r>
              <a:rPr lang="fr-FR" sz="1200" b="1">
                <a:latin typeface="Times New Roman" pitchFamily="18" charset="0"/>
                <a:cs typeface="Times New Roman" pitchFamily="18" charset="0"/>
              </a:rPr>
              <a:t>Mars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ception personnalisée">
  <a:themeElements>
    <a:clrScheme name="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onception personnalisée">
  <a:themeElements>
    <a:clrScheme name="1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9524</TotalTime>
  <Words>663</Words>
  <Application>Microsoft Office PowerPoint</Application>
  <PresentationFormat>Affichage à l'écran (4:3)</PresentationFormat>
  <Paragraphs>322</Paragraphs>
  <Slides>17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9" baseType="lpstr">
      <vt:lpstr>Arial</vt:lpstr>
      <vt:lpstr>ＭＳ Ｐゴシック</vt:lpstr>
      <vt:lpstr>Adesso</vt:lpstr>
      <vt:lpstr>Adesso-Normal</vt:lpstr>
      <vt:lpstr>Calibri</vt:lpstr>
      <vt:lpstr>Times New Roman</vt:lpstr>
      <vt:lpstr>Wingdings</vt:lpstr>
      <vt:lpstr>Times</vt:lpstr>
      <vt:lpstr>Thème Office</vt:lpstr>
      <vt:lpstr>Conception personnalisée</vt:lpstr>
      <vt:lpstr>1_Conception personnalisée</vt:lpstr>
      <vt:lpstr>Adobe Acrobat Document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</vt:vector>
  </TitlesOfParts>
  <Company>h&amp;w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Déroulé</dc:title>
  <dc:creator>lj</dc:creator>
  <cp:lastModifiedBy>HP</cp:lastModifiedBy>
  <cp:revision>658</cp:revision>
  <dcterms:created xsi:type="dcterms:W3CDTF">2011-02-06T20:02:31Z</dcterms:created>
  <dcterms:modified xsi:type="dcterms:W3CDTF">2013-05-15T09:16:21Z</dcterms:modified>
</cp:coreProperties>
</file>